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6"/>
  </p:notesMasterIdLst>
  <p:sldIdLst>
    <p:sldId id="257" r:id="rId2"/>
    <p:sldId id="267" r:id="rId3"/>
    <p:sldId id="1419" r:id="rId4"/>
    <p:sldId id="293" r:id="rId5"/>
    <p:sldId id="1476" r:id="rId6"/>
    <p:sldId id="1477" r:id="rId7"/>
    <p:sldId id="1478" r:id="rId8"/>
    <p:sldId id="1479" r:id="rId9"/>
    <p:sldId id="1480" r:id="rId10"/>
    <p:sldId id="1481" r:id="rId11"/>
    <p:sldId id="1482" r:id="rId12"/>
    <p:sldId id="1483" r:id="rId13"/>
    <p:sldId id="1484" r:id="rId14"/>
    <p:sldId id="1485" r:id="rId15"/>
    <p:sldId id="1486" r:id="rId16"/>
    <p:sldId id="1487" r:id="rId17"/>
    <p:sldId id="1488" r:id="rId18"/>
    <p:sldId id="1489" r:id="rId19"/>
    <p:sldId id="1490" r:id="rId20"/>
    <p:sldId id="1491" r:id="rId21"/>
    <p:sldId id="1492" r:id="rId22"/>
    <p:sldId id="1493" r:id="rId23"/>
    <p:sldId id="1494" r:id="rId24"/>
    <p:sldId id="1495" r:id="rId25"/>
    <p:sldId id="1496" r:id="rId26"/>
    <p:sldId id="1497" r:id="rId27"/>
    <p:sldId id="1498" r:id="rId28"/>
    <p:sldId id="1499" r:id="rId29"/>
    <p:sldId id="1500" r:id="rId30"/>
    <p:sldId id="1501" r:id="rId31"/>
    <p:sldId id="1502" r:id="rId32"/>
    <p:sldId id="1424" r:id="rId33"/>
    <p:sldId id="362" r:id="rId34"/>
    <p:sldId id="1503"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Honos" initials="GH"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E5B2"/>
    <a:srgbClr val="33AC9F"/>
    <a:srgbClr val="224A3C"/>
    <a:srgbClr val="13A985"/>
    <a:srgbClr val="22E6B7"/>
    <a:srgbClr val="0D755A"/>
    <a:srgbClr val="FEA562"/>
    <a:srgbClr val="E8FCF7"/>
    <a:srgbClr val="FF5757"/>
    <a:srgbClr val="052D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9" autoAdjust="0"/>
    <p:restoredTop sz="85419" autoAdjust="0"/>
  </p:normalViewPr>
  <p:slideViewPr>
    <p:cSldViewPr snapToGrid="0">
      <p:cViewPr varScale="1">
        <p:scale>
          <a:sx n="72" d="100"/>
          <a:sy n="72" d="100"/>
        </p:scale>
        <p:origin x="1596" y="2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4/3/2020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linicaltrials.gov/ct2/show/NCT02239120"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www.tctmd.com/news/navigate-esus-rivaroxaban-fails-prevent-more-recurrent-cryptogenic-strokes-aspirin"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br>
              <a:rPr lang="en-CA" dirty="0"/>
            </a:br>
            <a:endParaRPr lang="en-CA" dirty="0"/>
          </a:p>
          <a:p>
            <a:r>
              <a:rPr lang="en-CA" dirty="0"/>
              <a:t>Atrial fibrillation (AF) is the most common arrhythmia, presently affecting approximately 3–6 million adult individuals in the US. Clinical research indicates a rising prevalence and incidence of AF, doubling the number of those affected in the next 25 years . Based on its clinical pattern, and primarily based on standard surface ECG recordings, it is characterized as: paroxysmal AF – (intermittent episodes, self-terminating at &lt;7 days), persistent AF (requiring medical intervention for termination) and permanent AF (when normal rhythm cannot be sustained despite medical intervention). </a:t>
            </a:r>
          </a:p>
          <a:p>
            <a:endParaRPr lang="en-CA" dirty="0"/>
          </a:p>
          <a:p>
            <a:r>
              <a:rPr lang="en-CA" dirty="0"/>
              <a:t>With the progress in device technology, implantable pacemakers and defibrillators are capable of detecting atrial arrhythmias defined as atrial rates exceeding a programmable rate </a:t>
            </a:r>
            <a:r>
              <a:rPr lang="en-CA" dirty="0" err="1"/>
              <a:t>cutoff</a:t>
            </a:r>
            <a:r>
              <a:rPr lang="en-CA" dirty="0"/>
              <a:t> for programmable time duration. Verification of these detection algorithms has shown a high sensitivity and specificity. The stored information on these atrial arrhythmia episodes can then be displayed in multiple ways, i.e.: longest episode, hours per day, atrial arrhythmia burden (% time over a monitoring period). </a:t>
            </a:r>
          </a:p>
          <a:p>
            <a:endParaRPr lang="en-CA" dirty="0"/>
          </a:p>
          <a:p>
            <a:r>
              <a:rPr lang="en-CA" dirty="0"/>
              <a:t>In contrast to clinically documented paroxysmal AF, these device detected atrial arrhythmias are most often asymptomatic, short in duration and the atrial rhythm is often more organized. Thus a new clinical entity, referred to as subclinical atrial fibrillation (SCAF), has emerged. At this time its prognostic and therapeutic implications are uncertain. </a:t>
            </a:r>
          </a:p>
          <a:p>
            <a:endParaRPr lang="en-CA" dirty="0"/>
          </a:p>
          <a:p>
            <a:r>
              <a:rPr lang="en-CA" dirty="0"/>
              <a:t>AF is a well-established risk factor for stroke and current guidelines recommend chronic anticoagulation in patients with AF and additional risk factors. These recommendations are based on multiple randomized trials in patients with clinically documented and predominantly permanent AF. Several recent clinical trials in patients with implantable devices have investigated the prevalence of SCAF and its implications with regard to clinical outcomes such as stroke risk. </a:t>
            </a:r>
          </a:p>
          <a:p>
            <a:endParaRPr lang="en-CA" dirty="0"/>
          </a:p>
          <a:p>
            <a:r>
              <a:rPr lang="en-CA" dirty="0"/>
              <a:t>The patient populations studied, while typically elderly and with additional stroke risk factors such as hypertension and/or diabetes, were quite heterogeneous, with regard to severity of underlying heart disease, pre-existing AF and history of stroke as well as therapy with antiplatelet drugs and oral anticoagulation. </a:t>
            </a:r>
          </a:p>
          <a:p>
            <a:endParaRPr lang="en-CA" dirty="0"/>
          </a:p>
          <a:p>
            <a:r>
              <a:rPr lang="en-CA" dirty="0"/>
              <a:t>A common finding in these trials was that the device based arrhythmia detection algorithm identified patient groups with a “low AF burden” and those with a “high AF burden” based on a trial specified </a:t>
            </a:r>
            <a:r>
              <a:rPr lang="en-CA" dirty="0" err="1"/>
              <a:t>cutoff</a:t>
            </a:r>
            <a:r>
              <a:rPr lang="en-CA" dirty="0"/>
              <a:t> point. Furthermore, while the </a:t>
            </a:r>
            <a:r>
              <a:rPr lang="en-CA" dirty="0" err="1"/>
              <a:t>cutoff</a:t>
            </a:r>
            <a:r>
              <a:rPr lang="en-CA" dirty="0"/>
              <a:t> for low versus high AF burden varied between the trials (i.e., 5 min to 24 h), all trials showed a significant difference in annualized stroke rates between these two populations. </a:t>
            </a:r>
          </a:p>
          <a:p>
            <a:endParaRPr lang="en-CA" dirty="0"/>
          </a:p>
          <a:p>
            <a:r>
              <a:rPr lang="en-CA" dirty="0"/>
              <a:t>The absolute annual stroke risk was typically &lt;1% in the “low AF burden” groups and ranged between 2% and 4% in the “high AF burden” groups. The ASSERT trial especially further noted an increase in annual stroke risk based on patient's CHADS2 score (CHADS2 = 1: 0.6% vs CHADS2 &gt;2: 3.9%) and duration of SCAF (&lt;17 h: 1.2% vs &gt;17 h: 4.9%). This increased stroke risk is similar to that seen in patients with clinical, mostly permanent, AF and </a:t>
            </a:r>
            <a:r>
              <a:rPr lang="en-CA" dirty="0">
                <a:solidFill>
                  <a:srgbClr val="FF0000"/>
                </a:solidFill>
              </a:rPr>
              <a:t>CHA2DS2-VASc score</a:t>
            </a:r>
            <a:r>
              <a:rPr lang="en-CA" dirty="0"/>
              <a:t>. For this latter risk group, current guidelines recommend chronic anticoagulation. In contrast, there are no data or consensus on the role of chronic anticoagulation in patients with a “high AF burden” on device interrogation; likewise the cut-point for “high” AF burden is not established. </a:t>
            </a:r>
          </a:p>
          <a:p>
            <a:endParaRPr lang="en-CA" dirty="0"/>
          </a:p>
          <a:p>
            <a:r>
              <a:rPr lang="en-CA" dirty="0"/>
              <a:t>While trials have shown similar stroke risk and benefit from anticoagulation therapy in patients with clinical paroxysmal versus permanent AF in these trials paroxysmal AF was typically defined as AF and normal heart rhythm documented on routine clinical ECG recordings. Whether a patient, with brief episodes of SCAF, benefits similarly from anticoagulation is not clear. While the benefit of anticoagulation in patients with SCAF is not established, chronic anticoagulation therapy will expose these patients to a significant risk of major bleeding complication with an annual incidence of 3%–3.5%. </a:t>
            </a:r>
          </a:p>
          <a:p>
            <a:endParaRPr lang="en-CA" dirty="0"/>
          </a:p>
          <a:p>
            <a:r>
              <a:rPr lang="en-CA" dirty="0"/>
              <a:t>Analyses of the temporal relationship between SCAF and stroke event seem to challenge a direct mechanistic role of SCAF. Among a combined 7700 patients, followed from 1.4 to 2.5 years, 169 thromboembolic events (mostly strokes) occurred. Approximately half of those patients did not have any SCAF documented on their device throughout the study period, suggesting a likely atherosclerotic vascular disease etiology of the stroke. Only 10%–35% of stroke victims with any documented SCAF, had it recorded within 30 days prior to the stroke event, challenging some of the current concepts of AF mediated stroke mechanism. </a:t>
            </a:r>
          </a:p>
          <a:p>
            <a:endParaRPr lang="en-CA" dirty="0"/>
          </a:p>
          <a:p>
            <a:r>
              <a:rPr lang="en-CA" dirty="0"/>
              <a:t>The only randomized trial addressing the issue of SCAF, stroke and anticoagulation is ongoing (</a:t>
            </a:r>
            <a:r>
              <a:rPr lang="en-CA" dirty="0" err="1"/>
              <a:t>ARTESiA</a:t>
            </a:r>
            <a:r>
              <a:rPr lang="en-CA" dirty="0"/>
              <a:t>; NCT01938248). In this trial, patients with device detected SCAF &gt;6 min but &lt;24 h and a CHA2DS2-VASc score &gt;4 are being randomized to therapy with aspirin or apixaban. The goal is to enroll 4000 patients and results are expected in 2019. </a:t>
            </a:r>
          </a:p>
          <a:p>
            <a:endParaRPr lang="en-CA" dirty="0"/>
          </a:p>
          <a:p>
            <a:r>
              <a:rPr lang="en-CA" dirty="0"/>
              <a:t>In the meantime the clinical approach to patients with SCAF remains challenging. Aggressive management of contributing stroke risk factors such as hypertension and diabetes, as well as guideline based therapy with antiplatelet drugs and statin therapy is mandatory. Furthermore, close clinical monitoring, ideally combined with remote device monitoring and, if available, enabled AF alert features, is required to detect progression of AF burden. Based on limited data it seems reasonable to consider use of oral anticoagulation in patients with SCAF &gt;24 h, especially in those with a CHADS2 score &gt;2 and a low bleeding risk.</a:t>
            </a:r>
          </a:p>
          <a:p>
            <a:endParaRPr lang="en-CA" dirty="0"/>
          </a:p>
          <a:p>
            <a:endParaRPr lang="en-CA" dirty="0"/>
          </a:p>
          <a:p>
            <a:endParaRPr lang="en-CA" dirty="0"/>
          </a:p>
          <a:p>
            <a:r>
              <a:rPr lang="en-CA" dirty="0"/>
              <a:t>Atrial fibrillation (AF) is a rapidly growing public health and economic burden. The global number of individuals with clinically diagnosed AF was estimated to be 33 million in 2010 and is expected to double by 2050 as a result of demographic changes and the rising prevalence of risk factors for AF such as obesity, diabetes mellitus, and hypertension. AF is associated with substantial morbidity and mortality (mostly secondary to an increased risk of stroke), reduced quality of life, and considerable costs. However, these figures are likely to underestimate the true prevalence of AF; prolonged electrocardiographic monitoring detects clinically silent subclinical AF (SCAF) in a variable proportion of subjects presenting in sinus rhythm, depending on the type and duration of monitoring, the characteristics of the study population (in particular, age and medical history), and the definition of AF. SCAF could have a significant impact on health and disability in that it may be linked to a significant proportion of strokes of undetermined origin. In this regard, patients with an implanted cardiac device (</a:t>
            </a:r>
            <a:r>
              <a:rPr lang="en-CA" dirty="0" err="1"/>
              <a:t>eg</a:t>
            </a:r>
            <a:r>
              <a:rPr lang="en-CA" dirty="0"/>
              <a:t>, pacemaker or defibrillator) that includes an atrial lead have provided novel data on the prevalence and potential clinical significance of atrial high-rate episodes (AHREs), which largely represent SCAF (but may also include artifacts, atrial flutter, or </a:t>
            </a:r>
            <a:r>
              <a:rPr lang="en-CA" dirty="0" err="1"/>
              <a:t>reentrant</a:t>
            </a:r>
            <a:r>
              <a:rPr lang="en-CA" dirty="0"/>
              <a:t> supraventricular tachycardia). In particular, in the ASSERT study (Asymptomatic AF and Stroke Evaluation in Pacemaker Patients and the AF Reduction Atrial Pacing Trial), continuous electrocardiographic recording for 3 months by an implanted pacemaker (n=2451) or defibrillator (n=129) identified episodes of AHRE (defined as rapid atrial rate &gt;190 bpm lasting &gt;6 minutes) in 10% of patients (mean age, ≈76 years) who were in sinus rhythm and had no history of AF. Compared with sinus rhythm, the presence of AHRE was associated with a hazard ratio for stroke and embolic events of 2.5 (95% confidence interval, 1.3–4.9; P=0.007) over a 2.5-year follow-up period. Although the prevalence of AHRE suggests that clinical AF may be just the tip of a large submerged iceberg of undiagnosed AF in the general population, it is possible that the medical conditions that resulted in implantation of a cardiac device were also driving the high rate of atrial arrhythmias in these patients. Similar concerns apply to evidence indicating that prolonged cardiac monitoring in patients who have experienced cryptogenic stroke reveals a high prevalence of SCAF.</a:t>
            </a:r>
            <a:endParaRPr lang="en-US" dirty="0"/>
          </a:p>
          <a:p>
            <a:endParaRPr lang="en-US" dirty="0"/>
          </a:p>
        </p:txBody>
      </p:sp>
      <p:sp>
        <p:nvSpPr>
          <p:cNvPr id="4" name="Slide Number Placeholder 3"/>
          <p:cNvSpPr>
            <a:spLocks noGrp="1"/>
          </p:cNvSpPr>
          <p:nvPr>
            <p:ph type="sldNum" sz="quarter" idx="5"/>
          </p:nvPr>
        </p:nvSpPr>
        <p:spPr/>
        <p:txBody>
          <a:bodyPr/>
          <a:lstStyle/>
          <a:p>
            <a:fld id="{04156297-500E-4637-A3B6-DA20CA07D824}" type="slidenum">
              <a:rPr lang="en-US" smtClean="0"/>
              <a:t>1</a:t>
            </a:fld>
            <a:endParaRPr lang="en-US"/>
          </a:p>
        </p:txBody>
      </p:sp>
    </p:spTree>
    <p:extLst>
      <p:ext uri="{BB962C8B-B14F-4D97-AF65-F5344CB8AC3E}">
        <p14:creationId xmlns:p14="http://schemas.microsoft.com/office/powerpoint/2010/main" val="280342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BB41FF3-1A91-45C3-B2F8-CB37B31306D5}"/>
              </a:ext>
            </a:extLst>
          </p:cNvPr>
          <p:cNvSpPr>
            <a:spLocks noGrp="1"/>
          </p:cNvSpPr>
          <p:nvPr>
            <p:ph type="body" idx="1"/>
          </p:nvPr>
        </p:nvSpPr>
        <p:spPr/>
        <p:txBody>
          <a:bodyPr/>
          <a:lstStyle/>
          <a:p>
            <a:r>
              <a:rPr lang="en-CA" b="1" dirty="0"/>
              <a:t>Speaker Notes:</a:t>
            </a:r>
          </a:p>
          <a:p>
            <a:endParaRPr lang="en-CA" b="1" dirty="0"/>
          </a:p>
          <a:p>
            <a:pPr defTabSz="483276">
              <a:defRPr/>
            </a:pPr>
            <a:r>
              <a:rPr lang="en-CA" sz="1200" dirty="0"/>
              <a:t>The average follow-up was 16.3±3.8 months; 98.4% completed the minimum 9 months of monitoring, and 65% of patients completed 18 months, giving a total of 347.1 person-years of follow-up. SCAF ≥5 minutes occurred at an incidence rate of 34.4% per person-year (95% CI, 27.7–42.3), with Kaplan-Meier cumulative incidence at 12 months of 31.0%. In patients with SCAF ≥5 minutes, the median number of SCAF episodes was 6.5 (IQR, 1–24), the median duration of the longest SCAF episode was 62 minutes (IQR, 24–401 minutes), and the median weekly burden of SCAF was 3.4 minutes (IQR, 0.6–20 minutes). The rate of detection of SCAF ≥30 minutes was 21.8%/y (95% CI, 16.7– 27.8); ≥6 hours, 7.1%/y (95% CI, 4.5–10.6); and ≥24 hours, 2.7%/y (95% CI, 1.2–5.0). Of the 90 patients in whom SCAF ≥5 minutes was detected, 34% were detected in the first 30 days, 64% within the first 6 months, and 87% within the first year. The mean time from ICM insertion to the detection of SCAF ≥5 minutes was 5.1±5.5 months. In addition to SCAF, clinical AF or atrial flutter was detected by conventional surface electrocardiographic methods in 26 patients, with an annual rate of 7.9%/y. Of the patients with clinically detected AF or atrial flutter, 18 (69%) of them had SCAF detected before clinical AF a median of 82.5 days (IQR, 2–250 days) earlier. Patients in whom SCAF was detected were older, had a larger left atrial diameter, and had a lower systolic blood pressure and prevalence of heart failure and diabetes mellitus. There were no differences between those with and without SCAF detected in the baseline prevalence of prior stroke, resting sinus rate, CHA2 DS2 -</a:t>
            </a:r>
            <a:r>
              <a:rPr lang="en-CA" sz="1200" dirty="0" err="1"/>
              <a:t>VASc</a:t>
            </a:r>
            <a:r>
              <a:rPr lang="en-CA" sz="1200" dirty="0"/>
              <a:t> score, or serum NT-</a:t>
            </a:r>
            <a:r>
              <a:rPr lang="en-CA" sz="1200" dirty="0" err="1"/>
              <a:t>proBNP</a:t>
            </a:r>
            <a:r>
              <a:rPr lang="en-CA" sz="1200" dirty="0"/>
              <a:t> or troponin levels.</a:t>
            </a:r>
          </a:p>
          <a:p>
            <a:pPr defTabSz="483276">
              <a:defRPr/>
            </a:pPr>
            <a:r>
              <a:rPr lang="en-CA" sz="1200" b="1" dirty="0"/>
              <a:t>What does ASSERT-2 add to our understanding of SCAF? </a:t>
            </a:r>
          </a:p>
          <a:p>
            <a:pPr defTabSz="483276">
              <a:defRPr/>
            </a:pPr>
            <a:r>
              <a:rPr lang="en-CA" sz="1200" dirty="0"/>
              <a:t>First, it confirms that SCAF is common in high risk elderly patients without a pacemaker or defibrillator and that risk factors known to predict clinical AF (such as age and left atrial size) also predict SCAF. This is consistent with clinical AF and SCAF being part of the same spectrum and in keeping with the recently reported findings from the REVEAL AF study (Incidence of AF in High Risk Patients), in which the rate of detection of SCAF episodes lasting ≥6 minutes in a similar high-risk elderly population was 29.3% at the 18-month follow up, increasing to 40% by 30 months.</a:t>
            </a:r>
          </a:p>
          <a:p>
            <a:pPr defTabSz="483276">
              <a:defRPr/>
            </a:pPr>
            <a:r>
              <a:rPr lang="en-CA" sz="1200" dirty="0"/>
              <a:t>Second, these data imply that, at least in this age group, the majority of patients experience SCAF before a diagnosis of clinical AF is made. </a:t>
            </a:r>
            <a:endParaRPr lang="en-US" sz="1200" b="1" dirty="0">
              <a:ea typeface="Microsoft YaHei" pitchFamily="34" charset="-122"/>
            </a:endParaRPr>
          </a:p>
          <a:p>
            <a:endParaRPr lang="en-CA" dirty="0"/>
          </a:p>
        </p:txBody>
      </p:sp>
    </p:spTree>
    <p:extLst>
      <p:ext uri="{BB962C8B-B14F-4D97-AF65-F5344CB8AC3E}">
        <p14:creationId xmlns:p14="http://schemas.microsoft.com/office/powerpoint/2010/main" val="2602330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BB41FF3-1A91-45C3-B2F8-CB37B31306D5}"/>
              </a:ext>
            </a:extLst>
          </p:cNvPr>
          <p:cNvSpPr>
            <a:spLocks noGrp="1"/>
          </p:cNvSpPr>
          <p:nvPr>
            <p:ph type="body" idx="1"/>
          </p:nvPr>
        </p:nvSpPr>
        <p:spPr/>
        <p:txBody>
          <a:bodyPr/>
          <a:lstStyle/>
          <a:p>
            <a:r>
              <a:rPr lang="en-CA" b="1" dirty="0"/>
              <a:t>Speaker Notes:</a:t>
            </a:r>
          </a:p>
          <a:p>
            <a:pPr defTabSz="483276">
              <a:defRPr/>
            </a:pPr>
            <a:endParaRPr lang="en-CA" sz="1000" b="1" dirty="0">
              <a:ea typeface="Microsoft YaHei" pitchFamily="34" charset="-122"/>
            </a:endParaRPr>
          </a:p>
          <a:p>
            <a:r>
              <a:rPr lang="en-CA" sz="1200" b="1" i="0" kern="1200" cap="all" dirty="0">
                <a:solidFill>
                  <a:schemeClr val="tx1"/>
                </a:solidFill>
                <a:effectLst/>
                <a:latin typeface="+mn-lt"/>
                <a:ea typeface="+mn-ea"/>
                <a:cs typeface="+mn-cs"/>
              </a:rPr>
              <a:t>BACKGROUND:</a:t>
            </a:r>
          </a:p>
          <a:p>
            <a:r>
              <a:rPr lang="en-CA" sz="1200" b="0" i="0" kern="1200" dirty="0">
                <a:solidFill>
                  <a:schemeClr val="tx1"/>
                </a:solidFill>
                <a:effectLst/>
                <a:latin typeface="+mn-lt"/>
                <a:ea typeface="+mn-ea"/>
                <a:cs typeface="+mn-cs"/>
              </a:rPr>
              <a:t>ASSERT demonstrated that subclinical atrial fibrillation (SCAF) is common in pacemaker patients without prior AF and is associated with increased risk of ischemic stroke or systemic embolism. SCAF episodes vary in duration and little is known about the incidence of different durations of SCAF, or their prognosis.</a:t>
            </a:r>
          </a:p>
          <a:p>
            <a:r>
              <a:rPr lang="en-CA" sz="1200" b="1" i="0" kern="1200" cap="all" dirty="0">
                <a:solidFill>
                  <a:schemeClr val="tx1"/>
                </a:solidFill>
                <a:effectLst/>
                <a:latin typeface="+mn-lt"/>
                <a:ea typeface="+mn-ea"/>
                <a:cs typeface="+mn-cs"/>
              </a:rPr>
              <a:t>METHODS AND RESULTS:</a:t>
            </a:r>
          </a:p>
          <a:p>
            <a:r>
              <a:rPr lang="en-CA" sz="1200" b="0" i="0" kern="1200" dirty="0">
                <a:solidFill>
                  <a:schemeClr val="tx1"/>
                </a:solidFill>
                <a:effectLst/>
                <a:latin typeface="+mn-lt"/>
                <a:ea typeface="+mn-ea"/>
                <a:cs typeface="+mn-cs"/>
              </a:rPr>
              <a:t>ASSERT followed 2580 patients receiving a pacemaker or ICD, aged &gt;65 years with hypertension, without prior AF. The effect of SCAF duration on subsequent risk of ischemic stroke or embolism was evaluated with time-dependent covariate Cox models. Patients in whom the longest SCAF was ≤6 min were excluded from the analysis (n=125). Among 2455 patients during mean follow-up of 2.5 years, the longest single episode of SCAF lasted &gt;6 min to 6 h in 462 patients (18.8%), &gt;6-24 h in 169 (6.9%), and &gt;24 h in 262 (10.7%). SCAF duration &gt;24 h was associated with a significant increased risk of subsequent stroke or systemic embolism (adjusted hazard ratio [HR] 3.24, 95% confidence interval [CI] 1.51-6.95, P=0.003). The risk of ischemic stroke or systemic embolism in patients with SCAF between 6 min and 24 h was not significantly different from patients without SCAF.</a:t>
            </a:r>
          </a:p>
          <a:p>
            <a:r>
              <a:rPr lang="en-CA" sz="1200" b="1" i="0" kern="1200" cap="all" dirty="0">
                <a:solidFill>
                  <a:schemeClr val="tx1"/>
                </a:solidFill>
                <a:effectLst/>
                <a:latin typeface="+mn-lt"/>
                <a:ea typeface="+mn-ea"/>
                <a:cs typeface="+mn-cs"/>
              </a:rPr>
              <a:t>CONCLUSIONS:</a:t>
            </a:r>
          </a:p>
          <a:p>
            <a:r>
              <a:rPr lang="en-CA" sz="1200" b="0" i="0" kern="1200" dirty="0">
                <a:solidFill>
                  <a:schemeClr val="tx1"/>
                </a:solidFill>
                <a:effectLst/>
                <a:latin typeface="+mn-lt"/>
                <a:ea typeface="+mn-ea"/>
                <a:cs typeface="+mn-cs"/>
              </a:rPr>
              <a:t>SCAF &gt;24 h is associated with an increased risk of ischemic stroke or systemic embolism</a:t>
            </a:r>
          </a:p>
          <a:p>
            <a:pPr defTabSz="483276">
              <a:defRPr/>
            </a:pPr>
            <a:endParaRPr lang="en-US" sz="1000" b="1" dirty="0">
              <a:ea typeface="Microsoft YaHei" pitchFamily="34" charset="-122"/>
            </a:endParaRPr>
          </a:p>
          <a:p>
            <a:endParaRPr lang="en-CA" dirty="0"/>
          </a:p>
        </p:txBody>
      </p:sp>
    </p:spTree>
    <p:extLst>
      <p:ext uri="{BB962C8B-B14F-4D97-AF65-F5344CB8AC3E}">
        <p14:creationId xmlns:p14="http://schemas.microsoft.com/office/powerpoint/2010/main" val="116405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3539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252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1202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E7C21F7-3FD8-4241-A7B1-F23447B6EA27}"/>
              </a:ext>
            </a:extLst>
          </p:cNvPr>
          <p:cNvSpPr>
            <a:spLocks noGrp="1"/>
          </p:cNvSpPr>
          <p:nvPr>
            <p:ph type="body" idx="1"/>
          </p:nvPr>
        </p:nvSpPr>
        <p:spPr/>
        <p:txBody>
          <a:bodyPr/>
          <a:lstStyle/>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questions are meant to engage the audience and evaluate what the audience would do in the described scenario </a:t>
            </a:r>
          </a:p>
          <a:p>
            <a:endParaRPr lang="en-CA" dirty="0"/>
          </a:p>
        </p:txBody>
      </p:sp>
    </p:spTree>
    <p:extLst>
      <p:ext uri="{BB962C8B-B14F-4D97-AF65-F5344CB8AC3E}">
        <p14:creationId xmlns:p14="http://schemas.microsoft.com/office/powerpoint/2010/main" val="230169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6975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538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0371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E7C21F7-3FD8-4241-A7B1-F23447B6EA27}"/>
              </a:ext>
            </a:extLst>
          </p:cNvPr>
          <p:cNvSpPr>
            <a:spLocks noGrp="1"/>
          </p:cNvSpPr>
          <p:nvPr>
            <p:ph type="body" idx="1"/>
          </p:nvPr>
        </p:nvSpPr>
        <p:spPr/>
        <p:txBody>
          <a:bodyPr/>
          <a:lstStyle/>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questions are meant to engage the audience and evaluate what the audience would do in the described scenario </a:t>
            </a:r>
          </a:p>
          <a:p>
            <a:endParaRPr lang="en-CA" dirty="0"/>
          </a:p>
        </p:txBody>
      </p:sp>
    </p:spTree>
    <p:extLst>
      <p:ext uri="{BB962C8B-B14F-4D97-AF65-F5344CB8AC3E}">
        <p14:creationId xmlns:p14="http://schemas.microsoft.com/office/powerpoint/2010/main" val="3169000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Palpitations represent one of the most commonly encountered symptoms by primary care physicians. Palpitations can be completely benign or abnormal depending on the clinical scenario. In patients with palpitations that remain unexplained after initial evaluation with routine ECG, cardiac monitoring should be considered.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Subclinical atrial fibrillation (SCAF) is a term used to describe short-lasting (minutes to hours), asymptomatic atrial fibrillation (AF) detected by long-term continuous monitoring, typically using an implanted pacemaker, defibrillator, or cardiac monitor.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Both the TRENDS (The Relationship Between Daily Atrial Tachyarrhythmia Burden from Implantable Device Diagnostics and Stroke Risk) and ASSERT (Asymptomatic Atrial Fibrillation and Stroke Evaluation in Pacemaker Patients and the Atrial Fibrillation Reduction Atrial Pacing Trial) studies have shown that SCAF is associated with an increased risk of stroke. However, unlike clinical AF in which stroke risk is increased 4–5 times, for SCAF the risk is only 2–2.5 times increased, and the absolute risk of stroke observed in these studies was much lower than expected based on the subjects’ CHADS-2 score.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use of oral anticoagulants to treat patients with SCAF is controversial and is the subject of 2 ongoing clinical trials: </a:t>
            </a:r>
            <a:r>
              <a:rPr lang="en-CA" dirty="0" err="1"/>
              <a:t>ARTESiA</a:t>
            </a:r>
            <a:r>
              <a:rPr lang="en-CA" dirty="0"/>
              <a:t> (Apixaban for the Reduction of Thrombo-Embolism in Patients With Device-Detected Sub-Clinical Atrial Fibrillation) and NOAH-AFNET-6 (Non-vitamin K antagonist Oral anticoagulants in patients with Atrial High rate episodes).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Why detect sub-clinical AF?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a:t>
            </a:r>
            <a:r>
              <a:rPr lang="en-CA" dirty="0" err="1"/>
              <a:t>mportant</a:t>
            </a:r>
            <a:r>
              <a:rPr lang="en-CA" dirty="0"/>
              <a:t> for clinical care and for research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Identify an important risk factor for stroke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 Pacemaker/ICD patients; general population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 Likely very prevalent (i.e. elderly)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 Likely very treatable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kern="1200" dirty="0">
                <a:solidFill>
                  <a:schemeClr val="tx1"/>
                </a:solidFill>
                <a:latin typeface="+mn-lt"/>
                <a:ea typeface="+mn-ea"/>
                <a:cs typeface="+mn-cs"/>
              </a:rPr>
              <a:t>Clarify the relationship between AF and stroke Help to interpret the results of clinical trials for patients with AF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kern="1200" dirty="0">
                <a:solidFill>
                  <a:schemeClr val="tx1"/>
                </a:solidFill>
                <a:latin typeface="+mn-lt"/>
                <a:ea typeface="+mn-ea"/>
                <a:cs typeface="+mn-cs"/>
              </a:rPr>
              <a:t>– Rate vs. rhythm; catheter ablation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b="1"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65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pPr defTabSz="483276">
              <a:defRPr/>
            </a:pPr>
            <a:r>
              <a:rPr lang="en-CA" sz="1200" dirty="0"/>
              <a:t>In the presence of a cryptogenic stroke, SCAF prevalence of up to 30% in 3 years can be recorded by an ICM. While there is no randomized data, most would consider the use of oral anticoagulation instead of aspirin therapy in secondary prevention for recurrent stroke , if SCAF is identified.</a:t>
            </a:r>
          </a:p>
          <a:p>
            <a:pPr defTabSz="483276">
              <a:defRPr/>
            </a:pPr>
            <a:r>
              <a:rPr lang="en-CA" sz="1200" b="1" dirty="0"/>
              <a:t>If no AF is identified, recent RCTs show no benefit</a:t>
            </a:r>
            <a:r>
              <a:rPr lang="en-CA" sz="1200" b="1" baseline="0" dirty="0"/>
              <a:t> of oral anticoagulation </a:t>
            </a:r>
            <a:r>
              <a:rPr lang="en-CA" sz="1200" dirty="0"/>
              <a:t>. </a:t>
            </a:r>
          </a:p>
          <a:p>
            <a:pPr defTabSz="483276">
              <a:defRPr/>
            </a:pPr>
            <a:r>
              <a:rPr lang="en-CA" sz="1200" dirty="0"/>
              <a:t>More controversy centres about SCAF recorded by implanted CIEDs. </a:t>
            </a:r>
          </a:p>
          <a:p>
            <a:pPr defTabSz="483276">
              <a:defRPr/>
            </a:pPr>
            <a:endParaRPr lang="en-CA" sz="1200" dirty="0"/>
          </a:p>
          <a:p>
            <a:pPr defTabSz="483276">
              <a:defRPr/>
            </a:pPr>
            <a:r>
              <a:rPr lang="en-CA" sz="1200" dirty="0"/>
              <a:t>Recorded SCAFs predicted clinical AF. However, recorded SCAF, while increasing stroke (and other thrombo-embolic risk) occurred at a magnitude that is substantially less than what occurred when AF developed clinically. In addition, a temporal relationship between SCAF and stroke occurred only in a minority of patients. Until more data become available, the use of oral anticoagulation in this cohort remains expert opinion, although CHADS2 score and duration of AF may help to identify a group of patients who may be such candidates.</a:t>
            </a:r>
            <a:endParaRPr lang="en-CA" sz="1200" b="1" dirty="0">
              <a:ea typeface="Microsoft YaHei" pitchFamily="34" charset="-122"/>
            </a:endParaRPr>
          </a:p>
          <a:p>
            <a:pPr defTabSz="483276">
              <a:defRPr/>
            </a:pPr>
            <a:endParaRPr lang="en-CA" sz="1200" dirty="0"/>
          </a:p>
          <a:p>
            <a:pPr defTabSz="483276">
              <a:defRPr/>
            </a:pPr>
            <a:endParaRPr lang="en-CA" sz="1200" dirty="0"/>
          </a:p>
          <a:p>
            <a:endParaRPr lang="en-CA" dirty="0"/>
          </a:p>
        </p:txBody>
      </p:sp>
    </p:spTree>
    <p:extLst>
      <p:ext uri="{BB962C8B-B14F-4D97-AF65-F5344CB8AC3E}">
        <p14:creationId xmlns:p14="http://schemas.microsoft.com/office/powerpoint/2010/main" val="2779058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pPr defTabSz="483276">
              <a:defRPr/>
            </a:pPr>
            <a:endParaRPr lang="en-CA" sz="1000" b="1" dirty="0">
              <a:ea typeface="Microsoft YaHei" pitchFamily="34" charset="-122"/>
            </a:endParaRPr>
          </a:p>
          <a:p>
            <a:pPr defTabSz="483276">
              <a:defRPr/>
            </a:pPr>
            <a:r>
              <a:rPr lang="en-CA" sz="1200" dirty="0"/>
              <a:t>The study of individuals with SCAF has also yielded intriguing observations suggesting that the current paradigm of stroke pathophysiology in patients with AF may be overly simplistic. Despite the clear link between SCAF and ischemic stroke, the temporal relationship between the conditions is not straightforward, with a further analysis of the ASSERT data set suggesting that up to half of atrial high rate episodes (AHREs) occurred only after the presumed embolic event. This raises the possibility that systemic or local factors increase the embolic risk independently of (or in addition to) atrial arrhythmia in some individuals, with SCAF representing an accessible biomarker of this process rather than the vital precipitant to cardiac thrombus formation. may also have wider relevance to patients with clinical AF because CHA2 DS2 -</a:t>
            </a:r>
            <a:r>
              <a:rPr lang="en-CA" sz="1200" dirty="0" err="1"/>
              <a:t>VASc</a:t>
            </a:r>
            <a:r>
              <a:rPr lang="en-CA" sz="1200" dirty="0"/>
              <a:t> scoring does not identify pathophysiological factors specific to thrombus development but rather includes clusters of upstream cardiovascular risk factors that also predict the incidence of stroke, thromboembolism, and mortality in patients without AF. Indeed, these same cardiovascular risk factors are also powerful predictors of the development of new-onset AF, suggesting that CHA2 DS2 -</a:t>
            </a:r>
            <a:r>
              <a:rPr lang="en-CA" sz="1200" dirty="0" err="1"/>
              <a:t>VASc</a:t>
            </a:r>
            <a:r>
              <a:rPr lang="en-CA" sz="1200" dirty="0"/>
              <a:t> scoring may not capture the additional stroke risk conferred by abnormal atrial structure and function in AF but rather relies predominantly on the overlap between risk factors predisposing to both AF and embolic stroke. This is pertinent when we consider the relatively poor predictive value of CHA2 DS2 -</a:t>
            </a:r>
            <a:r>
              <a:rPr lang="en-CA" sz="1200" dirty="0" err="1"/>
              <a:t>VASc</a:t>
            </a:r>
            <a:r>
              <a:rPr lang="en-CA" sz="1200" dirty="0"/>
              <a:t> scoring in individual patients (median C statistic, 0.6716) and suggests that integration with clinical parameters (including symptomatology and AF burden), systemic biomarkers, and cardiovascular imaging could offer a clinically meaningful improvement in stroke risk prediction. In conclusion, emerging data reveal that SCAF is very common in high-risk elderly patients, and although usually infrequent and short-lasting, it often precedes clinical AF. The clinical significance and optimal management of SCAF are largely unknown; in particular, further studies are needed to determine whether SCAF is a potentially treatable risk factor, an accessible biomarker, or indeed both.</a:t>
            </a:r>
            <a:endParaRPr lang="en-CA" sz="1200" b="1" dirty="0">
              <a:ea typeface="Microsoft YaHei" pitchFamily="34" charset="-122"/>
            </a:endParaRPr>
          </a:p>
          <a:p>
            <a:endParaRPr lang="en-CA" dirty="0"/>
          </a:p>
        </p:txBody>
      </p:sp>
    </p:spTree>
    <p:extLst>
      <p:ext uri="{BB962C8B-B14F-4D97-AF65-F5344CB8AC3E}">
        <p14:creationId xmlns:p14="http://schemas.microsoft.com/office/powerpoint/2010/main" val="466863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pPr defTabSz="483276">
              <a:defRPr/>
            </a:pPr>
            <a:endParaRPr lang="en-CA" sz="1000" b="1" dirty="0">
              <a:ea typeface="Microsoft YaHei" pitchFamily="34" charset="-122"/>
            </a:endParaRPr>
          </a:p>
          <a:p>
            <a:pPr fontAlgn="base"/>
            <a:r>
              <a:rPr lang="en-CA" sz="1200" b="1" i="0" kern="1200" cap="all" dirty="0">
                <a:solidFill>
                  <a:schemeClr val="tx1"/>
                </a:solidFill>
                <a:effectLst/>
                <a:latin typeface="+mn-lt"/>
                <a:ea typeface="+mn-ea"/>
                <a:cs typeface="+mn-cs"/>
              </a:rPr>
              <a:t>BACKGROUND</a:t>
            </a:r>
          </a:p>
          <a:p>
            <a:pPr fontAlgn="base"/>
            <a:r>
              <a:rPr lang="en-CA" sz="1200" b="0" i="0" kern="1200" dirty="0">
                <a:solidFill>
                  <a:schemeClr val="tx1"/>
                </a:solidFill>
                <a:effectLst/>
                <a:latin typeface="+mn-lt"/>
                <a:ea typeface="+mn-ea"/>
                <a:cs typeface="+mn-cs"/>
              </a:rPr>
              <a:t>Embolic strokes of undetermined source represent 20% of ischemic strokes and are associated with a high rate of recurrence. Anticoagulant treatment with rivaroxaban, an oral factor </a:t>
            </a:r>
            <a:r>
              <a:rPr lang="en-CA" sz="1200" b="0" i="0" kern="1200" dirty="0" err="1">
                <a:solidFill>
                  <a:schemeClr val="tx1"/>
                </a:solidFill>
                <a:effectLst/>
                <a:latin typeface="+mn-lt"/>
                <a:ea typeface="+mn-ea"/>
                <a:cs typeface="+mn-cs"/>
              </a:rPr>
              <a:t>Xa</a:t>
            </a:r>
            <a:r>
              <a:rPr lang="en-CA" sz="1200" b="0" i="0" kern="1200" dirty="0">
                <a:solidFill>
                  <a:schemeClr val="tx1"/>
                </a:solidFill>
                <a:effectLst/>
                <a:latin typeface="+mn-lt"/>
                <a:ea typeface="+mn-ea"/>
                <a:cs typeface="+mn-cs"/>
              </a:rPr>
              <a:t> inhibitor, may result in a lower risk of recurrent stroke than aspirin.</a:t>
            </a:r>
          </a:p>
          <a:p>
            <a:pPr fontAlgn="base"/>
            <a:r>
              <a:rPr lang="en-CA" sz="1200" b="1" i="0" kern="1200" cap="all" dirty="0">
                <a:solidFill>
                  <a:schemeClr val="tx1"/>
                </a:solidFill>
                <a:effectLst/>
                <a:latin typeface="+mn-lt"/>
                <a:ea typeface="+mn-ea"/>
                <a:cs typeface="+mn-cs"/>
              </a:rPr>
              <a:t>METHODS</a:t>
            </a:r>
          </a:p>
          <a:p>
            <a:pPr fontAlgn="base"/>
            <a:r>
              <a:rPr lang="en-CA" sz="1200" b="0" i="0" kern="1200" dirty="0">
                <a:solidFill>
                  <a:schemeClr val="tx1"/>
                </a:solidFill>
                <a:effectLst/>
                <a:latin typeface="+mn-lt"/>
                <a:ea typeface="+mn-ea"/>
                <a:cs typeface="+mn-cs"/>
              </a:rPr>
              <a:t>We compared the efficacy and safety of rivaroxaban (at a daily dose of 15 mg) with aspirin (at a daily dose of 100 mg) for the prevention of recurrent stroke in patients with recent ischemic stroke that was presumed to be from cerebral embolism but without arterial stenosis, </a:t>
            </a:r>
            <a:r>
              <a:rPr lang="en-CA" sz="1200" b="0" i="0" kern="1200" dirty="0" err="1">
                <a:solidFill>
                  <a:schemeClr val="tx1"/>
                </a:solidFill>
                <a:effectLst/>
                <a:latin typeface="+mn-lt"/>
                <a:ea typeface="+mn-ea"/>
                <a:cs typeface="+mn-cs"/>
              </a:rPr>
              <a:t>lacune</a:t>
            </a:r>
            <a:r>
              <a:rPr lang="en-CA" sz="1200" b="0" i="0" kern="1200" dirty="0">
                <a:solidFill>
                  <a:schemeClr val="tx1"/>
                </a:solidFill>
                <a:effectLst/>
                <a:latin typeface="+mn-lt"/>
                <a:ea typeface="+mn-ea"/>
                <a:cs typeface="+mn-cs"/>
              </a:rPr>
              <a:t>, or an identified cardioembolic source. The primary efficacy outcome was the first recurrence of ischemic or hemorrhagic stroke or systemic embolism in a time-to-event analysis; the primary safety outcome was the rate of major bleeding.</a:t>
            </a:r>
          </a:p>
          <a:p>
            <a:pPr fontAlgn="base"/>
            <a:r>
              <a:rPr lang="en-CA" sz="1200" b="1" i="0" kern="1200" cap="all" dirty="0">
                <a:solidFill>
                  <a:schemeClr val="tx1"/>
                </a:solidFill>
                <a:effectLst/>
                <a:latin typeface="+mn-lt"/>
                <a:ea typeface="+mn-ea"/>
                <a:cs typeface="+mn-cs"/>
              </a:rPr>
              <a:t>RESULTS</a:t>
            </a:r>
          </a:p>
          <a:p>
            <a:pPr fontAlgn="base"/>
            <a:r>
              <a:rPr lang="en-CA" sz="1200" b="0" i="0" kern="1200" dirty="0">
                <a:solidFill>
                  <a:schemeClr val="tx1"/>
                </a:solidFill>
                <a:effectLst/>
                <a:latin typeface="+mn-lt"/>
                <a:ea typeface="+mn-ea"/>
                <a:cs typeface="+mn-cs"/>
              </a:rPr>
              <a:t>A total of 7213 participants were enrolled at 459 sites; 3609 patients were randomly assigned to receive rivaroxaban and 3604 to receive aspirin. Patients had been followed for a median of 11 months when the trial was terminated early because of a lack of benefit with regard to stroke risk and because of bleeding associated with rivaroxaban. The primary efficacy outcome occurred in 172 patients in the rivaroxaban group (annualized rate, 5.1%) and in 160 in the aspirin group (annualized rate, 4.8%) (hazard ratio, 1.07; 95% confidence interval [CI], 0.87 to 1.33; P=0.52). Recurrent ischemic stroke occurred in 158 patients in the rivaroxaban group (annualized rate, 4.7%) and in 156 in the aspirin group (annualized rate, 4.7%). Major bleeding occurred in 62 patients in the rivaroxaban group (annualized rate, 1.8%) and in 23 in the aspirin group (annualized rate, 0.7%) (hazard ratio, 2.72; 95% CI, 1.68 to 4.39; P&lt;0.001).</a:t>
            </a:r>
          </a:p>
          <a:p>
            <a:pPr fontAlgn="base"/>
            <a:r>
              <a:rPr lang="en-CA" sz="1200" b="1" i="0" kern="1200" cap="all" dirty="0">
                <a:solidFill>
                  <a:schemeClr val="tx1"/>
                </a:solidFill>
                <a:effectLst/>
                <a:latin typeface="+mn-lt"/>
                <a:ea typeface="+mn-ea"/>
                <a:cs typeface="+mn-cs"/>
              </a:rPr>
              <a:t>CONCLUSIONS</a:t>
            </a:r>
          </a:p>
          <a:p>
            <a:pPr fontAlgn="base"/>
            <a:r>
              <a:rPr lang="en-CA" sz="1200" b="0" i="0" kern="1200" dirty="0">
                <a:solidFill>
                  <a:schemeClr val="tx1"/>
                </a:solidFill>
                <a:effectLst/>
                <a:latin typeface="+mn-lt"/>
                <a:ea typeface="+mn-ea"/>
                <a:cs typeface="+mn-cs"/>
              </a:rPr>
              <a:t>Rivaroxaban was not superior to aspirin with regard to the prevention of recurrent stroke after an initial embolic stroke of undetermined source and was associated with a higher risk of bleeding.</a:t>
            </a:r>
          </a:p>
          <a:p>
            <a:pPr defTabSz="483276">
              <a:defRPr/>
            </a:pPr>
            <a:endParaRPr lang="en-US" sz="1000" b="1" dirty="0">
              <a:ea typeface="Microsoft YaHei" pitchFamily="34" charset="-122"/>
            </a:endParaRPr>
          </a:p>
          <a:p>
            <a:endParaRPr lang="en-CA" dirty="0"/>
          </a:p>
        </p:txBody>
      </p:sp>
    </p:spTree>
    <p:extLst>
      <p:ext uri="{BB962C8B-B14F-4D97-AF65-F5344CB8AC3E}">
        <p14:creationId xmlns:p14="http://schemas.microsoft.com/office/powerpoint/2010/main" val="3721971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pPr defTabSz="483276">
              <a:defRPr/>
            </a:pPr>
            <a:endParaRPr lang="en-CA" sz="1000" b="1" dirty="0">
              <a:ea typeface="Microsoft YaHei" pitchFamily="34" charset="-122"/>
            </a:endParaRPr>
          </a:p>
          <a:p>
            <a:pPr fontAlgn="base"/>
            <a:r>
              <a:rPr lang="en-CA" sz="1200" b="0" i="0" kern="1200" dirty="0">
                <a:solidFill>
                  <a:schemeClr val="tx1"/>
                </a:solidFill>
                <a:effectLst/>
                <a:latin typeface="+mn-lt"/>
                <a:ea typeface="+mn-ea"/>
                <a:cs typeface="+mn-cs"/>
              </a:rPr>
              <a:t>The primary efficacy outcome of recurrent stroke of any type or systemic embolism occurred in 172 patients in the rivaroxaban group (annualized rate, 5.1%) and in 160 in the aspirin group (annualized rate, 4.8%) (hazard ratio, 1.07; 95% confidence interval [CI], 0.87 to 1.33; P=0.52). This represented 332 (74%) of the anticipated 450 efficacy events that were expected to occur in order for the trial to have adequate power. A total of 314 events (95%) were ischemic strokes, 158 of which occurred in the rivaroxaban group and 156 in the aspirin group (hazard ratio, 1.01; 95% CI, 0.81 to 1.26); 15 events (5%) were hemorrhagic strokes and 3 (1%) were systemic emboli. Of the 314 recurrent ischemic strokes, 36 (11%) were associated with symptoms lasting less than 24 hours but also with neuroimaging evidence of brain infarction, and 5 (2%) could not be classified as ischemic or hemorrhagic because brain imaging was not performed. There were 13 hemorrhagic strokes in the rivaroxaban group, as compared with 2 in the aspirin group. The severity of recurrent ischemic strokes as indicated by the modified Rankin scale score at hospital discharge was similar in the two treatment groups</a:t>
            </a:r>
          </a:p>
          <a:p>
            <a:pPr fontAlgn="base"/>
            <a:endParaRPr lang="en-CA" sz="1200" b="0" i="0" kern="1200" dirty="0">
              <a:solidFill>
                <a:schemeClr val="tx1"/>
              </a:solidFill>
              <a:effectLst/>
              <a:latin typeface="+mn-lt"/>
              <a:ea typeface="+mn-ea"/>
              <a:cs typeface="+mn-cs"/>
            </a:endParaRPr>
          </a:p>
          <a:p>
            <a:pPr marL="171450" indent="-171450">
              <a:buFont typeface="Arial"/>
              <a:buChar char="•"/>
            </a:pPr>
            <a:r>
              <a:rPr lang="en-US" sz="1000" dirty="0"/>
              <a:t>High Stroke /</a:t>
            </a:r>
            <a:r>
              <a:rPr lang="en-US" sz="1000" baseline="0" dirty="0"/>
              <a:t> SE event rate of 5%/year and ischemic stroke rate of 4.7%/year (equal in both groups).</a:t>
            </a:r>
          </a:p>
          <a:p>
            <a:pPr marL="171450" indent="-171450">
              <a:buFont typeface="Arial"/>
              <a:buChar char="•"/>
            </a:pPr>
            <a:r>
              <a:rPr lang="en-US" sz="1000" baseline="0" dirty="0"/>
              <a:t>Rivaroxaban 15 mg was unable to reduce this event rate vs. ASA 100mg, suggesting that undiagnosed PAF was not a major cause of recurrent stroke in this population. </a:t>
            </a:r>
          </a:p>
          <a:p>
            <a:pPr marL="171450" indent="-171450">
              <a:buFont typeface="Arial"/>
              <a:buChar char="•"/>
            </a:pPr>
            <a:r>
              <a:rPr lang="en-US" sz="1000" baseline="0" dirty="0"/>
              <a:t>In AVEROES, apixaban 5 mg bid (reduced to 2.5 mg bid when 2/3 “ABC” criteria met) was very effective at reducing the rate of stroke / SE.  However AVEROES patients had documented AF.</a:t>
            </a:r>
            <a:endParaRPr lang="en-US" sz="1000" dirty="0"/>
          </a:p>
          <a:p>
            <a:endParaRPr lang="en-CA" dirty="0"/>
          </a:p>
        </p:txBody>
      </p:sp>
    </p:spTree>
    <p:extLst>
      <p:ext uri="{BB962C8B-B14F-4D97-AF65-F5344CB8AC3E}">
        <p14:creationId xmlns:p14="http://schemas.microsoft.com/office/powerpoint/2010/main" val="1873191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Recurrent strokes in the Navigate-ESUS</a:t>
            </a:r>
            <a:r>
              <a:rPr lang="en-US" baseline="0" dirty="0"/>
              <a:t> population may not, in fact, have been embolic or may have been due to heterogeneous embolic sources (e.g. arterial, cardiac or paradoxical via PFO) unresponsive to DOAC therapy.</a:t>
            </a:r>
            <a:endParaRPr lang="en-US" dirty="0"/>
          </a:p>
          <a:p>
            <a:endParaRPr lang="en-CA" b="1" dirty="0"/>
          </a:p>
          <a:p>
            <a:pPr defTabSz="483276">
              <a:defRPr/>
            </a:pPr>
            <a:endParaRPr lang="en-CA" sz="1000" b="1" dirty="0">
              <a:ea typeface="Microsoft YaHei" pitchFamily="34" charset="-122"/>
            </a:endParaRPr>
          </a:p>
          <a:p>
            <a:pPr fontAlgn="base"/>
            <a:r>
              <a:rPr lang="en-CA" sz="1200" b="0" i="0" kern="1200" dirty="0">
                <a:solidFill>
                  <a:schemeClr val="tx1"/>
                </a:solidFill>
                <a:effectLst/>
                <a:latin typeface="+mn-lt"/>
                <a:ea typeface="+mn-ea"/>
                <a:cs typeface="+mn-cs"/>
              </a:rPr>
              <a:t>The primary efficacy outcome of recurrent stroke of any type or systemic embolism occurred in 172 patients in the rivaroxaban group (annualized rate, 5.1%) and in 160 in the aspirin group (annualized rate, 4.8%) (hazard ratio, 1.07; 95% confidence interval [CI], 0.87 to 1.33; P=0.52). This represented 332 (74%) of the anticipated 450 efficacy events that were expected to occur in order for the trial to have adequate power. A total of 314 events (95%) were ischemic strokes, 158 of which occurred in the rivaroxaban group and 156 in the aspirin group (hazard ratio, 1.01; 95% CI, 0.81 to 1.26); 15 events (5%) were hemorrhagic strokes and 3 (1%) were systemic emboli. Of the 314 recurrent ischemic strokes, 36 (11%) were associated with symptoms lasting less than 24 hours but also with neuroimaging evidence of brain infarction, and 5 (2%) could not be classified as ischemic or hemorrhagic because brain imaging was not performed. There were 13 hemorrhagic strokes in the rivaroxaban group, as compared with 2 in the aspirin group. The severity of recurrent ischemic strokes as indicated by the modified Rankin scale score at hospital discharge was similar in the two treatment groups</a:t>
            </a:r>
          </a:p>
          <a:p>
            <a:pPr fontAlgn="base"/>
            <a:endParaRPr lang="en-CA" sz="1200" b="0" i="0" kern="1200" dirty="0">
              <a:solidFill>
                <a:schemeClr val="tx1"/>
              </a:solidFill>
              <a:effectLst/>
              <a:latin typeface="+mn-lt"/>
              <a:ea typeface="+mn-ea"/>
              <a:cs typeface="+mn-cs"/>
            </a:endParaRPr>
          </a:p>
          <a:p>
            <a:pPr marL="171450" indent="-171450">
              <a:buFont typeface="Arial"/>
              <a:buChar char="•"/>
            </a:pPr>
            <a:r>
              <a:rPr lang="en-US" sz="1000" dirty="0"/>
              <a:t>High Stroke /</a:t>
            </a:r>
            <a:r>
              <a:rPr lang="en-US" sz="1000" baseline="0" dirty="0"/>
              <a:t> SE event rate of 5%/year and ischemic stroke rate of 4.7%/year (equal in both groups).</a:t>
            </a:r>
          </a:p>
          <a:p>
            <a:pPr marL="171450" indent="-171450">
              <a:buFont typeface="Arial"/>
              <a:buChar char="•"/>
            </a:pPr>
            <a:r>
              <a:rPr lang="en-US" sz="1000" baseline="0" dirty="0"/>
              <a:t>Rivaroxaban 15 mg was unable to reduce this event rate vs. ASA 100mg, suggesting that undiagnosed PAF was not a major cause of recurrent stroke in this population. </a:t>
            </a:r>
          </a:p>
          <a:p>
            <a:pPr marL="171450" indent="-171450">
              <a:buFont typeface="Arial"/>
              <a:buChar char="•"/>
            </a:pPr>
            <a:r>
              <a:rPr lang="en-US" sz="1000" baseline="0" dirty="0"/>
              <a:t>In AVEROES, apixaban 5 mg bid (reduced to 2.5 mg bid when 2/3 “ABC” criteria met) was very effective at reducing the rate of stroke / SE.  However AVEROES patients had documented AF.</a:t>
            </a:r>
            <a:endParaRPr lang="en-US" sz="1000" dirty="0"/>
          </a:p>
          <a:p>
            <a:endParaRPr lang="en-CA" dirty="0"/>
          </a:p>
        </p:txBody>
      </p:sp>
    </p:spTree>
    <p:extLst>
      <p:ext uri="{BB962C8B-B14F-4D97-AF65-F5344CB8AC3E}">
        <p14:creationId xmlns:p14="http://schemas.microsoft.com/office/powerpoint/2010/main" val="3292765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pPr marL="171450" indent="-171450">
              <a:buFont typeface="Arial"/>
              <a:buChar char="•"/>
            </a:pPr>
            <a:r>
              <a:rPr lang="en-CA" b="1" dirty="0"/>
              <a:t>E</a:t>
            </a:r>
            <a:r>
              <a:rPr lang="en-CA" dirty="0"/>
              <a:t>mbolic </a:t>
            </a:r>
            <a:r>
              <a:rPr lang="en-CA" b="1" dirty="0"/>
              <a:t>S</a:t>
            </a:r>
            <a:r>
              <a:rPr lang="en-CA" dirty="0"/>
              <a:t>trokes of </a:t>
            </a:r>
            <a:r>
              <a:rPr lang="en-CA" b="1" dirty="0"/>
              <a:t>U</a:t>
            </a:r>
            <a:r>
              <a:rPr lang="en-CA" dirty="0"/>
              <a:t>ndetermined </a:t>
            </a:r>
            <a:r>
              <a:rPr lang="en-CA" b="1" dirty="0"/>
              <a:t>S</a:t>
            </a:r>
            <a:r>
              <a:rPr lang="en-CA" dirty="0"/>
              <a:t>ource</a:t>
            </a:r>
            <a:r>
              <a:rPr lang="en-CA" baseline="0" dirty="0"/>
              <a:t> (ESUS)</a:t>
            </a:r>
            <a:r>
              <a:rPr lang="en-CA" dirty="0"/>
              <a:t> are also known as “cryptogenic strokes” and represent about 20% of all ischemic strokes.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CA" dirty="0"/>
              <a:t>RE-SPECT-ESUS (BI) : Dabigatran </a:t>
            </a:r>
            <a:r>
              <a:rPr lang="en-CA" dirty="0" err="1"/>
              <a:t>Etexilate</a:t>
            </a:r>
            <a:r>
              <a:rPr lang="en-CA" dirty="0"/>
              <a:t> for secondary stroke prevention in patients with embolic stroke of undetermined source.</a:t>
            </a:r>
            <a:br>
              <a:rPr lang="en-CA" dirty="0"/>
            </a:br>
            <a:r>
              <a:rPr lang="en-CA" dirty="0"/>
              <a:t>(Preliminary results presented at the World Stroke Congress in Montreal – Oct 2018)</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CA" dirty="0"/>
              <a:t>Median time from index stroke to randomization of 45 days</a:t>
            </a:r>
          </a:p>
          <a:p>
            <a:endParaRPr lang="en-CA" b="1" dirty="0"/>
          </a:p>
          <a:p>
            <a:pPr defTabSz="483276">
              <a:defRPr/>
            </a:pPr>
            <a:endParaRPr lang="en-CA" sz="1000" b="1" dirty="0">
              <a:ea typeface="Microsoft YaHei" pitchFamily="34" charset="-122"/>
            </a:endParaRPr>
          </a:p>
          <a:p>
            <a:r>
              <a:rPr lang="en-CA" sz="1200" b="0" i="0" kern="1200" dirty="0">
                <a:solidFill>
                  <a:schemeClr val="tx1"/>
                </a:solidFill>
                <a:effectLst/>
                <a:latin typeface="+mn-lt"/>
                <a:ea typeface="+mn-ea"/>
                <a:cs typeface="+mn-cs"/>
              </a:rPr>
              <a:t>The 5,390-patient ESUS trial—called </a:t>
            </a:r>
            <a:r>
              <a:rPr lang="en-CA" sz="1200" b="0" i="0" u="none" strike="noStrike" kern="1200" dirty="0">
                <a:solidFill>
                  <a:schemeClr val="tx1"/>
                </a:solidFill>
                <a:effectLst/>
                <a:latin typeface="+mn-lt"/>
                <a:ea typeface="+mn-ea"/>
                <a:cs typeface="+mn-cs"/>
                <a:hlinkClick r:id="rId3"/>
              </a:rPr>
              <a:t>RE-SPECT ESUS</a:t>
            </a:r>
            <a:r>
              <a:rPr lang="en-CA" sz="1200" b="0" i="0" kern="1200" dirty="0">
                <a:solidFill>
                  <a:schemeClr val="tx1"/>
                </a:solidFill>
                <a:effectLst/>
                <a:latin typeface="+mn-lt"/>
                <a:ea typeface="+mn-ea"/>
                <a:cs typeface="+mn-cs"/>
              </a:rPr>
              <a:t>—was designed to test whether dabigatran is superior to aspirin 100 mg a day for the prevention of recurrent stroke. Most patients in the dabigatran arm received 150 mg twice daily, but those 75 years and older and those with moderate renal impairment received the lower 110-mg dose.</a:t>
            </a:r>
          </a:p>
          <a:p>
            <a:r>
              <a:rPr lang="en-CA" sz="1200" b="0" i="0" kern="1200" dirty="0">
                <a:solidFill>
                  <a:schemeClr val="tx1"/>
                </a:solidFill>
                <a:effectLst/>
                <a:latin typeface="+mn-lt"/>
                <a:ea typeface="+mn-ea"/>
                <a:cs typeface="+mn-cs"/>
              </a:rPr>
              <a:t>Through a mean follow-up of 19 months, the rate of recurrent stroke (primary outcome) was 4.1% per year with dabigatran and 4.8% per year with aspirin, a nonsignificant difference (HR 0.85; P = 0.1). Van </a:t>
            </a:r>
            <a:r>
              <a:rPr lang="en-CA" sz="1200" b="0" i="0" kern="1200" dirty="0" err="1">
                <a:solidFill>
                  <a:schemeClr val="tx1"/>
                </a:solidFill>
                <a:effectLst/>
                <a:latin typeface="+mn-lt"/>
                <a:ea typeface="+mn-ea"/>
                <a:cs typeface="+mn-cs"/>
              </a:rPr>
              <a:t>Ryn</a:t>
            </a:r>
            <a:r>
              <a:rPr lang="en-CA" sz="1200" b="0" i="0" kern="1200" dirty="0">
                <a:solidFill>
                  <a:schemeClr val="tx1"/>
                </a:solidFill>
                <a:effectLst/>
                <a:latin typeface="+mn-lt"/>
                <a:ea typeface="+mn-ea"/>
                <a:cs typeface="+mn-cs"/>
              </a:rPr>
              <a:t> said the Kaplan-Meier curves showed increasing separation between groups, in favor of dabigatran, as follow-up progressed.</a:t>
            </a:r>
          </a:p>
          <a:p>
            <a:r>
              <a:rPr lang="en-CA" sz="1200" b="0" i="0" kern="1200" dirty="0">
                <a:solidFill>
                  <a:schemeClr val="tx1"/>
                </a:solidFill>
                <a:effectLst/>
                <a:latin typeface="+mn-lt"/>
                <a:ea typeface="+mn-ea"/>
                <a:cs typeface="+mn-cs"/>
              </a:rPr>
              <a:t>The rate of major bleeding was similar in both arms—1.7% per year with dabigatran and 1.4% per year with aspirin, van </a:t>
            </a:r>
            <a:r>
              <a:rPr lang="en-CA" sz="1200" b="0" i="0" kern="1200" dirty="0" err="1">
                <a:solidFill>
                  <a:schemeClr val="tx1"/>
                </a:solidFill>
                <a:effectLst/>
                <a:latin typeface="+mn-lt"/>
                <a:ea typeface="+mn-ea"/>
                <a:cs typeface="+mn-cs"/>
              </a:rPr>
              <a:t>Ryn</a:t>
            </a:r>
            <a:r>
              <a:rPr lang="en-CA" sz="1200" b="0" i="0" kern="1200" dirty="0">
                <a:solidFill>
                  <a:schemeClr val="tx1"/>
                </a:solidFill>
                <a:effectLst/>
                <a:latin typeface="+mn-lt"/>
                <a:ea typeface="+mn-ea"/>
                <a:cs typeface="+mn-cs"/>
              </a:rPr>
              <a:t> said. There were three fatal bleeds—all in the aspirin arm—during the trial.</a:t>
            </a:r>
          </a:p>
          <a:p>
            <a:r>
              <a:rPr lang="en-CA" sz="1200" b="0" i="0" kern="1200" dirty="0">
                <a:solidFill>
                  <a:schemeClr val="tx1"/>
                </a:solidFill>
                <a:effectLst/>
                <a:latin typeface="+mn-lt"/>
                <a:ea typeface="+mn-ea"/>
                <a:cs typeface="+mn-cs"/>
              </a:rPr>
              <a:t>The trial “provides insight into this concept of ESUS,” van </a:t>
            </a:r>
            <a:r>
              <a:rPr lang="en-CA" sz="1200" b="0" i="0" kern="1200" dirty="0" err="1">
                <a:solidFill>
                  <a:schemeClr val="tx1"/>
                </a:solidFill>
                <a:effectLst/>
                <a:latin typeface="+mn-lt"/>
                <a:ea typeface="+mn-ea"/>
                <a:cs typeface="+mn-cs"/>
              </a:rPr>
              <a:t>Ryn</a:t>
            </a:r>
            <a:r>
              <a:rPr lang="en-CA" sz="1200" b="0" i="0" kern="1200" dirty="0">
                <a:solidFill>
                  <a:schemeClr val="tx1"/>
                </a:solidFill>
                <a:effectLst/>
                <a:latin typeface="+mn-lt"/>
                <a:ea typeface="+mn-ea"/>
                <a:cs typeface="+mn-cs"/>
              </a:rPr>
              <a:t> said. “I don’t think you could say it was a failure for dabigatran. There was this hint of an improvement, and I think now it really provides a lot of excitement for the field to try and understand which patients may benefit from this and potentially refine the concept of ESUS and maybe find better treatments for these patients.” </a:t>
            </a:r>
          </a:p>
          <a:p>
            <a:r>
              <a:rPr lang="en-CA" sz="1200" b="1" i="0" kern="1200" dirty="0">
                <a:solidFill>
                  <a:schemeClr val="tx1"/>
                </a:solidFill>
                <a:effectLst/>
                <a:latin typeface="+mn-lt"/>
                <a:ea typeface="+mn-ea"/>
                <a:cs typeface="+mn-cs"/>
              </a:rPr>
              <a:t>However, there is NO current indication for Dabigatran for ESUS with no documented AF .</a:t>
            </a:r>
          </a:p>
          <a:p>
            <a:r>
              <a:rPr lang="en-CA" sz="1200" b="0" i="0" kern="1200" dirty="0">
                <a:solidFill>
                  <a:schemeClr val="tx1"/>
                </a:solidFill>
                <a:effectLst/>
                <a:latin typeface="+mn-lt"/>
                <a:ea typeface="+mn-ea"/>
                <a:cs typeface="+mn-cs"/>
              </a:rPr>
              <a:t>Another direct oral anticoagulant (DOAC), rivaroxaban (Xarelto; Bayer/Janssen), </a:t>
            </a:r>
            <a:r>
              <a:rPr lang="en-CA" sz="1200" b="0" i="0" u="none" strike="noStrike" kern="1200" dirty="0">
                <a:solidFill>
                  <a:schemeClr val="tx1"/>
                </a:solidFill>
                <a:effectLst/>
                <a:latin typeface="+mn-lt"/>
                <a:ea typeface="+mn-ea"/>
                <a:cs typeface="+mn-cs"/>
                <a:hlinkClick r:id="rId4"/>
              </a:rPr>
              <a:t>also failed to demonstrate a benefit</a:t>
            </a:r>
            <a:r>
              <a:rPr lang="en-CA" sz="1200" b="0" i="0" kern="1200" dirty="0">
                <a:solidFill>
                  <a:schemeClr val="tx1"/>
                </a:solidFill>
                <a:effectLst/>
                <a:latin typeface="+mn-lt"/>
                <a:ea typeface="+mn-ea"/>
                <a:cs typeface="+mn-cs"/>
              </a:rPr>
              <a:t> in an ESUS population. Asked whether it’s still possible that DOACs could prove useful in this group of patients, Van </a:t>
            </a:r>
            <a:r>
              <a:rPr lang="en-CA" sz="1200" b="0" i="0" kern="1200" dirty="0" err="1">
                <a:solidFill>
                  <a:schemeClr val="tx1"/>
                </a:solidFill>
                <a:effectLst/>
                <a:latin typeface="+mn-lt"/>
                <a:ea typeface="+mn-ea"/>
                <a:cs typeface="+mn-cs"/>
              </a:rPr>
              <a:t>Ryn</a:t>
            </a:r>
            <a:r>
              <a:rPr lang="en-CA" sz="1200" b="0" i="0" kern="1200" dirty="0">
                <a:solidFill>
                  <a:schemeClr val="tx1"/>
                </a:solidFill>
                <a:effectLst/>
                <a:latin typeface="+mn-lt"/>
                <a:ea typeface="+mn-ea"/>
                <a:cs typeface="+mn-cs"/>
              </a:rPr>
              <a:t> said it’s too early tell.</a:t>
            </a:r>
          </a:p>
          <a:p>
            <a:endParaRPr lang="en-CA" dirty="0"/>
          </a:p>
        </p:txBody>
      </p:sp>
    </p:spTree>
    <p:extLst>
      <p:ext uri="{BB962C8B-B14F-4D97-AF65-F5344CB8AC3E}">
        <p14:creationId xmlns:p14="http://schemas.microsoft.com/office/powerpoint/2010/main" val="36467532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1825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0503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3932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E7C21F7-3FD8-4241-A7B1-F23447B6EA27}"/>
              </a:ext>
            </a:extLst>
          </p:cNvPr>
          <p:cNvSpPr>
            <a:spLocks noGrp="1"/>
          </p:cNvSpPr>
          <p:nvPr>
            <p:ph type="body" idx="1"/>
          </p:nvPr>
        </p:nvSpPr>
        <p:spPr/>
        <p:txBody>
          <a:bodyPr/>
          <a:lstStyle/>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questions are meant to engage the audience and evaluate what the audience would do in the described scenario </a:t>
            </a:r>
          </a:p>
          <a:p>
            <a:endParaRPr lang="en-CA" dirty="0"/>
          </a:p>
        </p:txBody>
      </p:sp>
    </p:spTree>
    <p:extLst>
      <p:ext uri="{BB962C8B-B14F-4D97-AF65-F5344CB8AC3E}">
        <p14:creationId xmlns:p14="http://schemas.microsoft.com/office/powerpoint/2010/main" val="3309385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3600" b="1" dirty="0"/>
              <a:t>Hand held ECG Recorders: </a:t>
            </a:r>
            <a:r>
              <a:rPr lang="en-CA" sz="3600" dirty="0"/>
              <a:t>Will allow a patient to record the ECG while having symptoms – patients apply the recoding device , and usually requires 30 sec or more of symptoms to be practically useful.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3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3600" dirty="0"/>
              <a:t>Options 2-4: These are excellent options which provide prolonged, continuous ECG monitoring for arrhythmias including AF over longer periods of time such as 24 hours – 14 days or longer in case of an ILR . The best option</a:t>
            </a:r>
            <a:r>
              <a:rPr lang="en-CA" sz="3600" baseline="0" dirty="0"/>
              <a:t> depends on the frequency of symptoms. For example, symptoms every 2 weeks are not </a:t>
            </a:r>
            <a:r>
              <a:rPr lang="en-CA" sz="3600" baseline="0" dirty="0" err="1"/>
              <a:t>likley</a:t>
            </a:r>
            <a:r>
              <a:rPr lang="en-CA" sz="3600" baseline="0" dirty="0"/>
              <a:t> to be captured on a 24-48 hr, Holter monitor </a:t>
            </a:r>
            <a:r>
              <a:rPr lang="en-CA" sz="3600" dirty="0"/>
              <a:t> Practically speaking implantable monitoring device would not be considered at this point in time for a patient presenting similarly to Winnie. </a:t>
            </a:r>
            <a:endParaRPr lang="en-US" sz="3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600" dirty="0"/>
          </a:p>
          <a:p>
            <a:endParaRPr lang="en-CA" sz="3600" b="1" dirty="0"/>
          </a:p>
          <a:p>
            <a:endParaRPr lang="en-CA" sz="3600"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CA" b="1"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939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pPr defTabSz="483276">
              <a:defRPr/>
            </a:pPr>
            <a:r>
              <a:rPr lang="en-CA" sz="1200" dirty="0"/>
              <a:t>The only randomized trial addressing the issue of SCAF, stroke and anticoagulation is ongoing (</a:t>
            </a:r>
            <a:r>
              <a:rPr lang="en-CA" sz="1200" dirty="0" err="1"/>
              <a:t>ARTESiA</a:t>
            </a:r>
            <a:r>
              <a:rPr lang="en-CA" sz="1200" dirty="0"/>
              <a:t>; NCT01938248). In this trial, patients with device detected SCAF &gt;6 min but &lt;24 h and a CHA2DS2-VASc score &gt;4 are being randomized to therapy with aspirin or apixaban. The goal is to enroll 4000 patients and results are expected in 2019. </a:t>
            </a:r>
          </a:p>
          <a:p>
            <a:pPr defTabSz="483276">
              <a:defRPr/>
            </a:pPr>
            <a:endParaRPr lang="en-CA" sz="1200" b="1" dirty="0">
              <a:ea typeface="Microsoft YaHei" pitchFamily="34" charset="-122"/>
            </a:endParaRPr>
          </a:p>
          <a:p>
            <a:r>
              <a:rPr lang="en-CA" sz="1800" b="0" i="0" kern="1200" dirty="0">
                <a:solidFill>
                  <a:schemeClr val="tx1"/>
                </a:solidFill>
                <a:effectLst/>
                <a:latin typeface="+mn-lt"/>
                <a:ea typeface="+mn-ea"/>
                <a:cs typeface="+mn-cs"/>
              </a:rPr>
              <a:t>To determine if treatment with apixaban, compared with aspirin, will reduce the risk of stroke and systemic embolism in patients with device-detected sub-clinical atrial fibrillation (SCAF) and additional risk factors for stroke. Current guidelines recommend treatment with oral anticoagulant for stroke prevention in clinical AF but opinion leaders are uncertain of the role of oral anticoagulants for patients with SCAF. 4000 patients from approximately 190 sites in Canada, USA and Europe will be randomized double-blind to receive apixaban (5mg bid or 2.5 mg bid as per labelling) or aspirin (81mg OD). The study will be event driven and will continue until 248 patients have experienced a primary outcome event (stroke or systemic embolism). Estimated mean follow-up time is 3 years.</a:t>
            </a:r>
          </a:p>
          <a:p>
            <a:endParaRPr lang="en-US" sz="1200" b="1" dirty="0">
              <a:ea typeface="Microsoft YaHei" pitchFamily="34" charset="-122"/>
            </a:endParaRPr>
          </a:p>
          <a:p>
            <a:pPr defTabSz="483276">
              <a:defRPr/>
            </a:pPr>
            <a:endParaRPr lang="en-CA" sz="1200" b="0" dirty="0">
              <a:ea typeface="Microsoft YaHei" pitchFamily="34" charset="-122"/>
            </a:endParaRPr>
          </a:p>
          <a:p>
            <a:pPr defTabSz="483276">
              <a:defRPr/>
            </a:pPr>
            <a:r>
              <a:rPr lang="en-US" sz="1200" b="1" dirty="0" err="1"/>
              <a:t>ARTESiA</a:t>
            </a:r>
            <a:r>
              <a:rPr lang="en-US" sz="1200" b="1" dirty="0"/>
              <a:t>: Rationale</a:t>
            </a:r>
          </a:p>
          <a:p>
            <a:pPr defTabSz="483276">
              <a:defRPr/>
            </a:pPr>
            <a:r>
              <a:rPr lang="en-CA" sz="1200" dirty="0"/>
              <a:t>Absolute stroke risk lower with SCAF Benefit of OAC may not be the same for SCAF as for AF (other causes of stroke) No temporal relationship between AF and stroke and no minimum AF duration Clinical practice divided IMPACT study stopped for futility </a:t>
            </a:r>
            <a:r>
              <a:rPr lang="en-US" sz="1200" dirty="0"/>
              <a:t>Must consider risk-benefit ratio</a:t>
            </a:r>
          </a:p>
          <a:p>
            <a:pPr defTabSz="483276">
              <a:defRPr/>
            </a:pPr>
            <a:endParaRPr lang="en-CA" sz="1200" dirty="0"/>
          </a:p>
          <a:p>
            <a:pPr defTabSz="483276">
              <a:defRPr/>
            </a:pPr>
            <a:r>
              <a:rPr lang="en-CA" sz="1200" dirty="0"/>
              <a:t>Double-blind RCT of Apixaban vs. ASA Patients with at least one episode of SAF 6 minutes – 24 hours in duration, but no prior history of clinical AF or OAC use – CHADS-VASC score &gt; 3 Primary outcome of stroke/NCNSE Total N=3917, to show 35% RRR</a:t>
            </a:r>
          </a:p>
          <a:p>
            <a:pPr defTabSz="483276">
              <a:defRPr/>
            </a:pPr>
            <a:endParaRPr lang="en-CA" sz="1200" dirty="0"/>
          </a:p>
          <a:p>
            <a:pPr defTabSz="483276">
              <a:defRPr/>
            </a:pPr>
            <a:r>
              <a:rPr lang="en-US" sz="1200" b="1" dirty="0" err="1"/>
              <a:t>ARTESiA</a:t>
            </a:r>
            <a:r>
              <a:rPr lang="en-US" sz="1200" b="1" dirty="0"/>
              <a:t>: Intervention </a:t>
            </a:r>
          </a:p>
          <a:p>
            <a:pPr defTabSz="483276">
              <a:defRPr/>
            </a:pPr>
            <a:r>
              <a:rPr lang="en-US" sz="1200" dirty="0"/>
              <a:t>Double-blind, double-dummy Experimental – Apixaban 5 mg BID (2.5 mg BID in select patients) Control – ASA 80-100 mg OD </a:t>
            </a:r>
            <a:r>
              <a:rPr lang="en-CA" sz="1200" dirty="0"/>
              <a:t>ASA control as 60-70% of pacemaker clinic patients on ASA. Open-label ASA allowed, but discouraged.</a:t>
            </a:r>
            <a:endParaRPr lang="en-US" sz="1200" dirty="0"/>
          </a:p>
          <a:p>
            <a:pPr defTabSz="483276">
              <a:defRPr/>
            </a:pPr>
            <a:endParaRPr lang="en-CA" sz="1200" b="1" dirty="0">
              <a:ea typeface="Microsoft YaHei" pitchFamily="34" charset="-122"/>
            </a:endParaRPr>
          </a:p>
          <a:p>
            <a:pPr defTabSz="483276">
              <a:defRPr/>
            </a:pPr>
            <a:endParaRPr lang="en-US" sz="1200" b="1" dirty="0">
              <a:ea typeface="Microsoft YaHei" pitchFamily="34" charset="-122"/>
            </a:endParaRPr>
          </a:p>
          <a:p>
            <a:endParaRPr lang="en-CA" dirty="0"/>
          </a:p>
        </p:txBody>
      </p:sp>
    </p:spTree>
    <p:extLst>
      <p:ext uri="{BB962C8B-B14F-4D97-AF65-F5344CB8AC3E}">
        <p14:creationId xmlns:p14="http://schemas.microsoft.com/office/powerpoint/2010/main" val="38866465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p:txBody>
      </p:sp>
    </p:spTree>
    <p:extLst>
      <p:ext uri="{BB962C8B-B14F-4D97-AF65-F5344CB8AC3E}">
        <p14:creationId xmlns:p14="http://schemas.microsoft.com/office/powerpoint/2010/main" val="2547601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b="1" dirty="0"/>
          </a:p>
          <a:p>
            <a:endParaRPr lang="en-CA" b="1" dirty="0"/>
          </a:p>
          <a:p>
            <a:endParaRPr lang="en-CA" dirty="0"/>
          </a:p>
          <a:p>
            <a:endParaRPr lang="en-CA" dirty="0"/>
          </a:p>
        </p:txBody>
      </p:sp>
    </p:spTree>
    <p:extLst>
      <p:ext uri="{BB962C8B-B14F-4D97-AF65-F5344CB8AC3E}">
        <p14:creationId xmlns:p14="http://schemas.microsoft.com/office/powerpoint/2010/main" val="3540228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b="1" dirty="0"/>
          </a:p>
          <a:p>
            <a:endParaRPr lang="en-CA" b="1" dirty="0"/>
          </a:p>
          <a:p>
            <a:endParaRPr lang="en-CA" dirty="0"/>
          </a:p>
          <a:p>
            <a:endParaRPr lang="en-CA" dirty="0"/>
          </a:p>
        </p:txBody>
      </p:sp>
    </p:spTree>
    <p:extLst>
      <p:ext uri="{BB962C8B-B14F-4D97-AF65-F5344CB8AC3E}">
        <p14:creationId xmlns:p14="http://schemas.microsoft.com/office/powerpoint/2010/main" val="3332152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9019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7D6C39D-08FF-4B7B-B47A-3E6CD1E0244B}"/>
              </a:ext>
            </a:extLst>
          </p:cNvPr>
          <p:cNvSpPr>
            <a:spLocks noGrp="1"/>
          </p:cNvSpPr>
          <p:nvPr>
            <p:ph type="body" idx="1"/>
          </p:nvPr>
        </p:nvSpPr>
        <p:spPr/>
        <p:txBody>
          <a:bodyPr/>
          <a:lstStyle/>
          <a:p>
            <a:r>
              <a:rPr lang="en-CA" b="1" dirty="0"/>
              <a:t>Speaker Notes:</a:t>
            </a:r>
          </a:p>
          <a:p>
            <a:endParaRPr lang="en-CA" altLang="en-US" b="1" dirty="0"/>
          </a:p>
          <a:p>
            <a:r>
              <a:rPr lang="en-US" dirty="0" err="1"/>
              <a:t>Kardia</a:t>
            </a:r>
            <a:r>
              <a:rPr lang="en-US" dirty="0"/>
              <a:t> Mobile by</a:t>
            </a:r>
            <a:r>
              <a:rPr lang="en-US" baseline="0" dirty="0"/>
              <a:t> </a:t>
            </a:r>
            <a:r>
              <a:rPr lang="en-US" dirty="0" err="1"/>
              <a:t>AliveCor</a:t>
            </a:r>
            <a:r>
              <a:rPr lang="en-US" dirty="0"/>
              <a:t>®</a:t>
            </a:r>
          </a:p>
          <a:p>
            <a:pPr marL="171450" indent="-171450">
              <a:buFont typeface="Arial"/>
              <a:buChar char="•"/>
            </a:pPr>
            <a:r>
              <a:rPr lang="en-US" dirty="0"/>
              <a:t>Patient</a:t>
            </a:r>
            <a:r>
              <a:rPr lang="en-US" baseline="0" dirty="0"/>
              <a:t> (or physician activated)</a:t>
            </a:r>
          </a:p>
          <a:p>
            <a:pPr marL="171450" indent="-171450">
              <a:buFont typeface="Arial"/>
              <a:buChar char="•"/>
            </a:pPr>
            <a:r>
              <a:rPr lang="en-US" baseline="0" dirty="0"/>
              <a:t>Up to 30 second single lead recording from fingers placed on metal electrode plates that can also record when applied directly to the chest</a:t>
            </a:r>
          </a:p>
          <a:p>
            <a:pPr marL="171450" indent="-171450">
              <a:buFont typeface="Arial"/>
              <a:buChar char="•"/>
            </a:pPr>
            <a:r>
              <a:rPr lang="en-US" baseline="0" dirty="0"/>
              <a:t>Automatic AF detection</a:t>
            </a:r>
          </a:p>
          <a:p>
            <a:pPr marL="171450" indent="-171450">
              <a:buFont typeface="Arial"/>
              <a:buChar char="•"/>
            </a:pPr>
            <a:r>
              <a:rPr lang="en-US" baseline="0" dirty="0"/>
              <a:t>Remote tracing analysis</a:t>
            </a:r>
          </a:p>
          <a:p>
            <a:pPr marL="171450" indent="-171450">
              <a:buFont typeface="Arial"/>
              <a:buChar char="•"/>
            </a:pPr>
            <a:r>
              <a:rPr lang="en-US" baseline="0" dirty="0"/>
              <a:t>Transmission of tracing with simultaneous voice recording by email</a:t>
            </a:r>
          </a:p>
          <a:p>
            <a:pPr marL="171450" indent="-171450">
              <a:buFont typeface="Arial"/>
              <a:buChar char="•"/>
            </a:pPr>
            <a:endParaRPr lang="en-US" dirty="0"/>
          </a:p>
          <a:p>
            <a:pPr marL="0" indent="0">
              <a:buFont typeface="Arial"/>
              <a:buNone/>
            </a:pPr>
            <a:r>
              <a:rPr lang="en-US" baseline="0" dirty="0" err="1"/>
              <a:t>HeartCheck</a:t>
            </a:r>
            <a:r>
              <a:rPr lang="en-US" baseline="0" dirty="0"/>
              <a:t> by </a:t>
            </a:r>
            <a:r>
              <a:rPr lang="en-US" baseline="0" dirty="0" err="1"/>
              <a:t>CardioComm</a:t>
            </a:r>
            <a:endParaRPr lang="en-US" baseline="0" dirty="0"/>
          </a:p>
          <a:p>
            <a:pPr marL="171450" indent="-171450">
              <a:buFont typeface="Arial"/>
              <a:buChar char="•"/>
            </a:pPr>
            <a:r>
              <a:rPr lang="en-US" dirty="0"/>
              <a:t>Patient</a:t>
            </a:r>
            <a:r>
              <a:rPr lang="en-US" baseline="0" dirty="0"/>
              <a:t> (or physician activated)</a:t>
            </a:r>
          </a:p>
          <a:p>
            <a:pPr marL="171450" indent="-171450">
              <a:buFont typeface="Arial"/>
              <a:buChar char="•"/>
            </a:pPr>
            <a:r>
              <a:rPr lang="en-US" baseline="0" dirty="0"/>
              <a:t>Up to 30 second single lead recording from fingers placed on metal electrode plates that can also record when applied directly to the chest</a:t>
            </a:r>
          </a:p>
          <a:p>
            <a:pPr marL="171450" indent="-171450">
              <a:buFont typeface="Arial"/>
              <a:buChar char="•"/>
            </a:pPr>
            <a:r>
              <a:rPr lang="en-US" baseline="0" dirty="0"/>
              <a:t>Remote tracing analysis</a:t>
            </a:r>
          </a:p>
          <a:p>
            <a:pPr marL="171450" indent="-171450">
              <a:buFont typeface="Arial"/>
              <a:buChar char="•"/>
            </a:pPr>
            <a:r>
              <a:rPr lang="en-US" baseline="0" dirty="0"/>
              <a:t>Transmission of tracing with notes by secure data transmission (not email)</a:t>
            </a:r>
          </a:p>
          <a:p>
            <a:endParaRPr lang="de-DE" b="1" dirty="0"/>
          </a:p>
          <a:p>
            <a:endParaRPr lang="en-CA" b="1" dirty="0"/>
          </a:p>
          <a:p>
            <a:pPr lvl="0" algn="l" defTabSz="914400">
              <a:defRPr/>
            </a:pPr>
            <a:endParaRPr lang="en-CA" sz="1200" b="1" dirty="0">
              <a:solidFill>
                <a:prstClr val="black"/>
              </a:solidFill>
              <a:latin typeface="Arial Narrow" panose="020B0606020202030204" pitchFamily="34" charset="0"/>
              <a:cs typeface="Candara"/>
            </a:endParaRPr>
          </a:p>
          <a:p>
            <a:endParaRPr lang="en-CA" dirty="0"/>
          </a:p>
        </p:txBody>
      </p:sp>
    </p:spTree>
    <p:extLst>
      <p:ext uri="{BB962C8B-B14F-4D97-AF65-F5344CB8AC3E}">
        <p14:creationId xmlns:p14="http://schemas.microsoft.com/office/powerpoint/2010/main" val="3209246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303A8B0-9E52-4F75-A4BD-85CD54F6FDAA}"/>
              </a:ext>
            </a:extLst>
          </p:cNvPr>
          <p:cNvSpPr>
            <a:spLocks noGrp="1"/>
          </p:cNvSpPr>
          <p:nvPr>
            <p:ph type="body" idx="1"/>
          </p:nvPr>
        </p:nvSpPr>
        <p:spPr/>
        <p:txBody>
          <a:bodyPr/>
          <a:lstStyle/>
          <a:p>
            <a:r>
              <a:rPr lang="en-CA" b="1" dirty="0"/>
              <a:t>Speaker Notes:</a:t>
            </a:r>
          </a:p>
          <a:p>
            <a:endParaRPr lang="en-CA" altLang="en-US" b="1" dirty="0"/>
          </a:p>
          <a:p>
            <a:r>
              <a:rPr lang="en-US" b="1" dirty="0" err="1"/>
              <a:t>CardioMemo</a:t>
            </a:r>
            <a:r>
              <a:rPr lang="en-US" b="1" dirty="0"/>
              <a:t> and King of Heart NO LONGER MANUFACTURED</a:t>
            </a:r>
            <a:r>
              <a:rPr lang="en-US" b="1" baseline="0" dirty="0"/>
              <a:t> –COST $1200 – NOT LISTED AS AN APPROVED A MEDICAL DEVICE FOR SALE BY HEALTH CANADA </a:t>
            </a:r>
            <a:endParaRPr lang="en-US" b="1" dirty="0"/>
          </a:p>
          <a:p>
            <a:pPr marL="171450" indent="-171450">
              <a:buFontTx/>
              <a:buChar char="-"/>
            </a:pPr>
            <a:r>
              <a:rPr lang="en-US" dirty="0"/>
              <a:t>Usually provided to patient for 2-4 weeks</a:t>
            </a:r>
          </a:p>
          <a:p>
            <a:pPr marL="171450" indent="-171450">
              <a:buFontTx/>
              <a:buChar char="-"/>
            </a:pPr>
            <a:r>
              <a:rPr lang="en-US" dirty="0"/>
              <a:t>Two electrodes applied to chest, replaced daily</a:t>
            </a:r>
          </a:p>
          <a:p>
            <a:pPr marL="171450" indent="-171450">
              <a:buFontTx/>
              <a:buChar char="-"/>
            </a:pPr>
            <a:r>
              <a:rPr lang="en-US" dirty="0"/>
              <a:t>Symptom activated by patient by pressing the “Rec” button</a:t>
            </a:r>
          </a:p>
          <a:p>
            <a:pPr marL="171450" indent="-171450">
              <a:buFontTx/>
              <a:buChar char="-"/>
            </a:pPr>
            <a:r>
              <a:rPr lang="en-US" dirty="0"/>
              <a:t>Automatic</a:t>
            </a:r>
            <a:r>
              <a:rPr lang="en-US" baseline="0" dirty="0"/>
              <a:t> AF detection algorithm (“Express AF” version)</a:t>
            </a:r>
          </a:p>
          <a:p>
            <a:pPr marL="171450" indent="-171450">
              <a:buFontTx/>
              <a:buChar char="-"/>
            </a:pPr>
            <a:r>
              <a:rPr lang="en-US" baseline="0" dirty="0"/>
              <a:t>Transmission by phone</a:t>
            </a:r>
          </a:p>
          <a:p>
            <a:pPr marL="171450" indent="-171450">
              <a:buFontTx/>
              <a:buChar char="-"/>
            </a:pPr>
            <a:endParaRPr lang="en-US" baseline="0" dirty="0"/>
          </a:p>
          <a:p>
            <a:pPr marL="0" indent="0">
              <a:buFontTx/>
              <a:buNone/>
            </a:pPr>
            <a:r>
              <a:rPr lang="en-US" b="1" baseline="0" dirty="0"/>
              <a:t>Micro ER – Listed by Health Canada</a:t>
            </a:r>
          </a:p>
          <a:p>
            <a:pPr marL="171450" indent="-171450">
              <a:buFontTx/>
              <a:buChar char="-"/>
            </a:pPr>
            <a:r>
              <a:rPr lang="en-US" baseline="0" dirty="0"/>
              <a:t>Non looping symptomatic event monitor</a:t>
            </a:r>
          </a:p>
          <a:p>
            <a:pPr marL="171450" indent="-171450">
              <a:buFontTx/>
              <a:buChar char="-"/>
            </a:pPr>
            <a:r>
              <a:rPr lang="en-US" baseline="0" dirty="0"/>
              <a:t>No chest electrodes required</a:t>
            </a:r>
          </a:p>
          <a:p>
            <a:pPr marL="171450" indent="-171450">
              <a:buFontTx/>
              <a:buChar char="-"/>
            </a:pPr>
            <a:r>
              <a:rPr lang="en-US" baseline="0" dirty="0"/>
              <a:t>Patient activated recordings of =&lt; 32 seconds each </a:t>
            </a:r>
          </a:p>
          <a:p>
            <a:pPr marL="171450" indent="-171450">
              <a:buFontTx/>
              <a:buChar char="-"/>
            </a:pPr>
            <a:r>
              <a:rPr lang="en-US" baseline="0" dirty="0"/>
              <a:t>Maximum six recordings allowed by device memory before downloading required</a:t>
            </a:r>
          </a:p>
          <a:p>
            <a:pPr marL="171450" indent="-171450">
              <a:buFontTx/>
              <a:buChar char="-"/>
            </a:pPr>
            <a:endParaRPr lang="en-US" baseline="0" dirty="0"/>
          </a:p>
          <a:p>
            <a:pPr marL="0" indent="0">
              <a:buFontTx/>
              <a:buNone/>
            </a:pPr>
            <a:r>
              <a:rPr lang="en-US" b="1" baseline="0" dirty="0"/>
              <a:t>Sirona ($1,500) – Listed by Health Canada</a:t>
            </a:r>
          </a:p>
          <a:p>
            <a:pPr marL="171450" indent="-171450">
              <a:buFontTx/>
              <a:buChar char="-"/>
            </a:pPr>
            <a:r>
              <a:rPr lang="en-US" baseline="0" dirty="0"/>
              <a:t>Continuous ECG monitor for up to 30 days</a:t>
            </a:r>
          </a:p>
          <a:p>
            <a:pPr marL="171450" indent="-171450">
              <a:buFontTx/>
              <a:buChar char="-"/>
            </a:pPr>
            <a:r>
              <a:rPr lang="en-US" baseline="0" dirty="0"/>
              <a:t>One to three lead ECG</a:t>
            </a:r>
          </a:p>
          <a:p>
            <a:pPr marL="171450" indent="-171450">
              <a:buFontTx/>
              <a:buChar char="-"/>
            </a:pPr>
            <a:r>
              <a:rPr lang="en-US" baseline="0" dirty="0"/>
              <a:t>H2O resistant device</a:t>
            </a:r>
          </a:p>
          <a:p>
            <a:pPr marL="171450" indent="-171450">
              <a:buFontTx/>
              <a:buChar char="-"/>
            </a:pPr>
            <a:r>
              <a:rPr lang="en-US" baseline="0" dirty="0"/>
              <a:t>Patient triggered event button</a:t>
            </a:r>
          </a:p>
          <a:p>
            <a:pPr marL="171450" indent="-171450">
              <a:buFontTx/>
              <a:buChar char="-"/>
            </a:pPr>
            <a:r>
              <a:rPr lang="en-US" baseline="0" dirty="0"/>
              <a:t>Auto detection of arrhythmias such as AF</a:t>
            </a:r>
          </a:p>
          <a:p>
            <a:pPr marL="171450" indent="-171450">
              <a:buFontTx/>
              <a:buChar char="-"/>
            </a:pPr>
            <a:r>
              <a:rPr lang="en-US" baseline="0" dirty="0"/>
              <a:t>Real time Event transmission via Bluetooth</a:t>
            </a:r>
          </a:p>
          <a:p>
            <a:pPr marL="171450" indent="-171450">
              <a:buFontTx/>
              <a:buChar char="-"/>
            </a:pPr>
            <a:r>
              <a:rPr lang="en-US" baseline="0" dirty="0" err="1"/>
              <a:t>Transtelephonic</a:t>
            </a:r>
            <a:r>
              <a:rPr lang="en-US" baseline="0" dirty="0"/>
              <a:t> ECG transmission</a:t>
            </a:r>
          </a:p>
          <a:p>
            <a:pPr marL="171450" indent="-171450">
              <a:buFontTx/>
              <a:buChar char="-"/>
            </a:pPr>
            <a:r>
              <a:rPr lang="en-US" baseline="0" dirty="0"/>
              <a:t>Remote monitoring software in several Canadian Hospitals</a:t>
            </a:r>
          </a:p>
          <a:p>
            <a:pPr marL="0" indent="0">
              <a:buFontTx/>
              <a:buNone/>
            </a:pPr>
            <a:endParaRPr lang="en-US" baseline="0" dirty="0"/>
          </a:p>
          <a:p>
            <a:pPr marL="171450" indent="-171450">
              <a:buFontTx/>
              <a:buChar char="-"/>
            </a:pPr>
            <a:endParaRPr lang="en-US" baseline="0" dirty="0"/>
          </a:p>
          <a:p>
            <a:pPr marL="0" indent="0">
              <a:buFontTx/>
              <a:buNone/>
            </a:pPr>
            <a:r>
              <a:rPr lang="en-US" b="1" baseline="0" dirty="0" err="1"/>
              <a:t>CardioSTAT</a:t>
            </a:r>
            <a:r>
              <a:rPr lang="en-US" b="1" baseline="0" dirty="0"/>
              <a:t> ($425) – Listed for sale by Health Canada</a:t>
            </a:r>
          </a:p>
          <a:p>
            <a:pPr marL="171450" indent="-171450">
              <a:buFont typeface="Arial"/>
              <a:buChar char="•"/>
            </a:pPr>
            <a:r>
              <a:rPr lang="en-US" baseline="0" dirty="0"/>
              <a:t>H2O resistant patch</a:t>
            </a:r>
          </a:p>
          <a:p>
            <a:pPr marL="171450" indent="-171450">
              <a:buFont typeface="Arial"/>
              <a:buChar char="•"/>
            </a:pPr>
            <a:r>
              <a:rPr lang="en-US" baseline="0" dirty="0"/>
              <a:t>Continuous ECG recording up to 7 days</a:t>
            </a:r>
          </a:p>
          <a:p>
            <a:pPr marL="171450" indent="-171450">
              <a:buFont typeface="Arial"/>
              <a:buChar char="•"/>
            </a:pPr>
            <a:r>
              <a:rPr lang="en-US" baseline="0" dirty="0"/>
              <a:t>Patient triggered event button</a:t>
            </a:r>
          </a:p>
          <a:p>
            <a:pPr marL="171450" indent="-171450">
              <a:buFont typeface="Arial"/>
              <a:buChar char="•"/>
            </a:pPr>
            <a:endParaRPr lang="en-US" baseline="0" dirty="0"/>
          </a:p>
          <a:p>
            <a:pPr marL="0" indent="0">
              <a:buFont typeface="Arial"/>
              <a:buNone/>
            </a:pPr>
            <a:r>
              <a:rPr lang="en-US" b="1" baseline="0" dirty="0"/>
              <a:t>Reveal XT or LINK ($4000) - Listed for sale by Health Canada</a:t>
            </a:r>
          </a:p>
          <a:p>
            <a:pPr marL="171450" indent="-171450">
              <a:buFontTx/>
              <a:buChar char="-"/>
            </a:pPr>
            <a:r>
              <a:rPr lang="en-US" baseline="0" dirty="0"/>
              <a:t>Implantable cardiac monitor</a:t>
            </a:r>
          </a:p>
          <a:p>
            <a:pPr marL="171450" indent="-171450">
              <a:buFontTx/>
              <a:buChar char="-"/>
            </a:pPr>
            <a:r>
              <a:rPr lang="en-US" baseline="0" dirty="0"/>
              <a:t>Implanted into the chest subcutaneously</a:t>
            </a:r>
          </a:p>
          <a:p>
            <a:pPr marL="171450" indent="-171450">
              <a:buFontTx/>
              <a:buChar char="-"/>
            </a:pPr>
            <a:r>
              <a:rPr lang="en-US" baseline="0" dirty="0"/>
              <a:t>Battery lasts up to three years</a:t>
            </a:r>
          </a:p>
          <a:p>
            <a:pPr marL="171450" indent="-171450">
              <a:buFontTx/>
              <a:buChar char="-"/>
            </a:pPr>
            <a:r>
              <a:rPr lang="en-US" baseline="0" dirty="0"/>
              <a:t>Auto transmission of events</a:t>
            </a:r>
          </a:p>
          <a:p>
            <a:endParaRPr lang="de-DE" b="1" dirty="0"/>
          </a:p>
          <a:p>
            <a:endParaRPr lang="en-CA" dirty="0"/>
          </a:p>
        </p:txBody>
      </p:sp>
    </p:spTree>
    <p:extLst>
      <p:ext uri="{BB962C8B-B14F-4D97-AF65-F5344CB8AC3E}">
        <p14:creationId xmlns:p14="http://schemas.microsoft.com/office/powerpoint/2010/main" val="3963773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E7C21F7-3FD8-4241-A7B1-F23447B6EA27}"/>
              </a:ext>
            </a:extLst>
          </p:cNvPr>
          <p:cNvSpPr>
            <a:spLocks noGrp="1"/>
          </p:cNvSpPr>
          <p:nvPr>
            <p:ph type="body" idx="1"/>
          </p:nvPr>
        </p:nvSpPr>
        <p:spPr/>
        <p:txBody>
          <a:bodyPr/>
          <a:lstStyle/>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questions are meant to engage the audience and evaluate what the audience would do in the described scenario </a:t>
            </a:r>
          </a:p>
          <a:p>
            <a:endParaRPr lang="en-CA" dirty="0"/>
          </a:p>
        </p:txBody>
      </p:sp>
    </p:spTree>
    <p:extLst>
      <p:ext uri="{BB962C8B-B14F-4D97-AF65-F5344CB8AC3E}">
        <p14:creationId xmlns:p14="http://schemas.microsoft.com/office/powerpoint/2010/main" val="3434439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E7C21F7-3FD8-4241-A7B1-F23447B6EA27}"/>
              </a:ext>
            </a:extLst>
          </p:cNvPr>
          <p:cNvSpPr>
            <a:spLocks noGrp="1"/>
          </p:cNvSpPr>
          <p:nvPr>
            <p:ph type="body" idx="1"/>
          </p:nvPr>
        </p:nvSpPr>
        <p:spPr/>
        <p:txBody>
          <a:bodyPr/>
          <a:lstStyle/>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These questions are meant to engage the audience and evaluate what the audience would do in the described scenario </a:t>
            </a:r>
          </a:p>
          <a:p>
            <a:endParaRPr lang="en-CA" dirty="0"/>
          </a:p>
        </p:txBody>
      </p:sp>
    </p:spTree>
    <p:extLst>
      <p:ext uri="{BB962C8B-B14F-4D97-AF65-F5344CB8AC3E}">
        <p14:creationId xmlns:p14="http://schemas.microsoft.com/office/powerpoint/2010/main" val="64637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BB41FF3-1A91-45C3-B2F8-CB37B31306D5}"/>
              </a:ext>
            </a:extLst>
          </p:cNvPr>
          <p:cNvSpPr>
            <a:spLocks noGrp="1"/>
          </p:cNvSpPr>
          <p:nvPr>
            <p:ph type="body" idx="1"/>
          </p:nvPr>
        </p:nvSpPr>
        <p:spPr/>
        <p:txBody>
          <a:bodyPr/>
          <a:lstStyle/>
          <a:p>
            <a:r>
              <a:rPr lang="en-CA" b="1" dirty="0"/>
              <a:t>Speaker Notes:</a:t>
            </a:r>
          </a:p>
          <a:p>
            <a:endParaRPr lang="en-CA" b="1" dirty="0"/>
          </a:p>
          <a:p>
            <a:pPr defTabSz="483276">
              <a:defRPr/>
            </a:pPr>
            <a:r>
              <a:rPr lang="en-CA" sz="1200" dirty="0"/>
              <a:t>Emerging data reveal that SCAF is very common in high-risk elderly patients, and although usually infrequent and short-lasting, it often precedes clinical AF. The clinical significance and optimal management of SCAF are largely unknown; in particular, further studies are needed to determine whether SCAF is a potentially treatable risk factor, an accessible biomarker, or indeed both.</a:t>
            </a:r>
          </a:p>
          <a:p>
            <a:pPr defTabSz="483276">
              <a:defRPr/>
            </a:pPr>
            <a:endParaRPr lang="en-CA" sz="1200" b="1" dirty="0">
              <a:ea typeface="Microsoft YaHei" pitchFamily="34" charset="-122"/>
            </a:endParaRPr>
          </a:p>
          <a:p>
            <a:pPr marL="0" marR="0" lvl="0" indent="0" algn="l" defTabSz="483276" rtl="0" eaLnBrk="1" fontAlgn="auto" latinLnBrk="0" hangingPunct="1">
              <a:lnSpc>
                <a:spcPct val="100000"/>
              </a:lnSpc>
              <a:spcBef>
                <a:spcPts val="0"/>
              </a:spcBef>
              <a:spcAft>
                <a:spcPts val="0"/>
              </a:spcAft>
              <a:buClrTx/>
              <a:buSzTx/>
              <a:buFontTx/>
              <a:buNone/>
              <a:tabLst/>
              <a:defRPr/>
            </a:pPr>
            <a:r>
              <a:rPr lang="en-CA" sz="1200" dirty="0"/>
              <a:t>SCAF is a common entity, not only in patients with implanted pacemakers and defibrillators but also in 30%–35% of older individuals with cardiovascular conditions. Thromboembolic risk increases in the presence of atrial arrhythmias as short as 20 beats in duration. However, this risk goes up with increasing burden of AF, even with progression from paroxysmal to persistent to permanent clinical AF. </a:t>
            </a:r>
            <a:r>
              <a:rPr lang="en-US" sz="1200" dirty="0"/>
              <a:t>Among patients with SCAF, </a:t>
            </a:r>
            <a:r>
              <a:rPr lang="en-CA" sz="1200" dirty="0"/>
              <a:t>only 24% of individuals progress to episodes &gt;23 hours over 2.4 years, and it is these individuals who seem to have the greatest risk of adverse outcomes. </a:t>
            </a:r>
          </a:p>
          <a:p>
            <a:pPr marL="0" marR="0" lvl="0" indent="0" algn="l" defTabSz="483276" rtl="0" eaLnBrk="1" fontAlgn="auto" latinLnBrk="0" hangingPunct="1">
              <a:lnSpc>
                <a:spcPct val="100000"/>
              </a:lnSpc>
              <a:spcBef>
                <a:spcPts val="0"/>
              </a:spcBef>
              <a:spcAft>
                <a:spcPts val="0"/>
              </a:spcAft>
              <a:buClrTx/>
              <a:buSzTx/>
              <a:buFontTx/>
              <a:buNone/>
              <a:tabLst/>
              <a:defRPr/>
            </a:pPr>
            <a:endParaRPr lang="en-CA" sz="1200" b="1" dirty="0">
              <a:ea typeface="Microsoft YaHei" pitchFamily="34" charset="-122"/>
            </a:endParaRPr>
          </a:p>
          <a:p>
            <a:r>
              <a:rPr lang="en-CA" sz="1200" b="0" i="0" kern="1200" dirty="0">
                <a:solidFill>
                  <a:schemeClr val="tx1"/>
                </a:solidFill>
                <a:effectLst/>
              </a:rPr>
              <a:t>Clinically silent AF was detected in 34% of patients within 1 year (mean total follow up, 16 months) and LAE, but not prior stroke or TIA, was found to be a predictor of incident AF. These data suggest that there is a significant burden of subclinical AF in individuals with higher CHA</a:t>
            </a:r>
            <a:r>
              <a:rPr lang="en-CA" sz="1200" b="0" i="0" kern="1200" baseline="-25000" dirty="0">
                <a:solidFill>
                  <a:schemeClr val="tx1"/>
                </a:solidFill>
                <a:effectLst/>
              </a:rPr>
              <a:t>2</a:t>
            </a:r>
            <a:r>
              <a:rPr lang="en-CA" sz="1200" b="0" i="0" kern="1200" dirty="0">
                <a:solidFill>
                  <a:schemeClr val="tx1"/>
                </a:solidFill>
                <a:effectLst/>
              </a:rPr>
              <a:t>DS</a:t>
            </a:r>
            <a:r>
              <a:rPr lang="en-CA" sz="1200" b="0" i="0" kern="1200" baseline="-25000" dirty="0">
                <a:solidFill>
                  <a:schemeClr val="tx1"/>
                </a:solidFill>
                <a:effectLst/>
              </a:rPr>
              <a:t>2</a:t>
            </a:r>
            <a:r>
              <a:rPr lang="en-CA" sz="1200" b="0" i="0" kern="1200" dirty="0">
                <a:solidFill>
                  <a:schemeClr val="tx1"/>
                </a:solidFill>
                <a:effectLst/>
              </a:rPr>
              <a:t>-Vasc scores and perhaps this risk assessment tool (in addition to presence of LAE) should be used to decide which individuals to screen more aggressively for AF with implantable monitors.</a:t>
            </a:r>
          </a:p>
          <a:p>
            <a:endParaRPr lang="en-CA" sz="1200" b="0" i="0" kern="1200" dirty="0">
              <a:solidFill>
                <a:schemeClr val="tx1"/>
              </a:solidFill>
              <a:effectLst/>
            </a:endParaRPr>
          </a:p>
          <a:p>
            <a:r>
              <a:rPr lang="en-CA" sz="1200" b="0" i="0" kern="1200" dirty="0">
                <a:solidFill>
                  <a:schemeClr val="tx1"/>
                </a:solidFill>
                <a:effectLst/>
              </a:rPr>
              <a:t>The absence of a relationship between prior stroke and incident AF is incompletely understood but may suggest a complex, only partially causal relationship between stroke and AF. The implications for anticoagulation therapy (with the new oral agents) for management of subclinical AF are not yet well understood and there are ongoing randomized trials to determine whether anticoagulation is indicated (</a:t>
            </a:r>
            <a:r>
              <a:rPr lang="en-CA" sz="1200" b="0" i="0" kern="1200" dirty="0" err="1">
                <a:solidFill>
                  <a:schemeClr val="tx1"/>
                </a:solidFill>
                <a:effectLst/>
              </a:rPr>
              <a:t>ARTESiA</a:t>
            </a:r>
            <a:r>
              <a:rPr lang="en-CA" sz="1200" b="0" i="0" kern="1200" dirty="0">
                <a:solidFill>
                  <a:schemeClr val="tx1"/>
                </a:solidFill>
                <a:effectLst/>
              </a:rPr>
              <a:t>).</a:t>
            </a:r>
            <a:r>
              <a:rPr lang="en-CA" sz="1200" b="0" i="0" kern="1200" baseline="30000" dirty="0">
                <a:solidFill>
                  <a:schemeClr val="tx1"/>
                </a:solidFill>
                <a:effectLst/>
              </a:rPr>
              <a:t> </a:t>
            </a:r>
            <a:r>
              <a:rPr lang="en-CA" sz="1200" b="0" i="0" kern="1200" dirty="0">
                <a:solidFill>
                  <a:schemeClr val="tx1"/>
                </a:solidFill>
                <a:effectLst/>
              </a:rPr>
              <a:t>There are also ongoing randomized trials, soon to report, that are screening patients for subclinical AF without left atrial enlargement (LAE). Regardless, the latest easily implanted cardiac monitors have uncovered a whole new disease entity (subclinical AF), which we are still trying to understand how to manage.</a:t>
            </a:r>
          </a:p>
          <a:p>
            <a:pPr defTabSz="483276">
              <a:defRPr/>
            </a:pPr>
            <a:endParaRPr lang="en-CA" sz="1200" b="1" dirty="0">
              <a:ea typeface="Microsoft YaHei" pitchFamily="34" charset="-122"/>
            </a:endParaRPr>
          </a:p>
          <a:p>
            <a:pPr defTabSz="483276">
              <a:defRPr/>
            </a:pPr>
            <a:r>
              <a:rPr lang="en-CA" sz="1200" dirty="0"/>
              <a:t>In patients with implanted pacemakers and defibrillators, prior studies have established that subclinical atrial fibrillation (SCAF) lasting at least 5 minutes in duration is very common and is associated with an increased risk of stroke. • The results of the ASSERT-II trial (Prevalence of Subclinical Atrial Fibrillation Using an Implantable Cardiac Monitor) now demonstrate that this finding is not unique to patients with implanted pacemakers and defibrillators but is similarly common among individuals ≥65 years of age who have cardiovascular and stroke risk factors.</a:t>
            </a:r>
          </a:p>
          <a:p>
            <a:endParaRPr lang="en-CA" sz="1200" b="0" i="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SCAF is common not only in patients with pacemakers, but more broadly in elderly individuals, affecting possibly 25-30% of all individuals &gt; 65 years of 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SCAF is different from typical, clinical AF with a lower stroke risk (approximately half) for any CHADS2 score. Ongoing trials will define the role of oral anticoagulation of SCAF according to level of stroke risk.</a:t>
            </a:r>
            <a:endParaRPr lang="en-US" sz="1200" b="1" dirty="0">
              <a:ea typeface="Microsoft YaHei" pitchFamily="34" charset="-122"/>
            </a:endParaRPr>
          </a:p>
          <a:p>
            <a:endParaRPr lang="en-CA" sz="1200" b="0" i="0" kern="1200" dirty="0">
              <a:solidFill>
                <a:schemeClr val="tx1"/>
              </a:solidFill>
              <a:effectLst/>
            </a:endParaRPr>
          </a:p>
          <a:p>
            <a:pPr defTabSz="483276">
              <a:defRPr/>
            </a:pPr>
            <a:endParaRPr lang="en-CA" sz="1200" b="1" dirty="0">
              <a:ea typeface="Microsoft YaHei" pitchFamily="34" charset="-122"/>
            </a:endParaRPr>
          </a:p>
          <a:p>
            <a:pPr defTabSz="483276">
              <a:defRPr/>
            </a:pPr>
            <a:endParaRPr lang="en-US" sz="1200" b="1" dirty="0">
              <a:ea typeface="Microsoft YaHei" pitchFamily="34" charset="-122"/>
            </a:endParaRPr>
          </a:p>
          <a:p>
            <a:endParaRPr lang="en-CA" altLang="en-US" b="1" dirty="0"/>
          </a:p>
          <a:p>
            <a:endParaRPr lang="en-CA" dirty="0"/>
          </a:p>
        </p:txBody>
      </p:sp>
    </p:spTree>
    <p:extLst>
      <p:ext uri="{BB962C8B-B14F-4D97-AF65-F5344CB8AC3E}">
        <p14:creationId xmlns:p14="http://schemas.microsoft.com/office/powerpoint/2010/main" val="1397813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4/3/2020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4/3/2020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4/3/2020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4/3/2020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4/3/2020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4/3/2020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4/3/2020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4.png"/><Relationship Id="rId12" Type="http://schemas.microsoft.com/office/2007/relationships/hdphoto" Target="../media/hdphoto3.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g"/><Relationship Id="rId11"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6.jpeg"/><Relationship Id="rId4" Type="http://schemas.microsoft.com/office/2007/relationships/hdphoto" Target="../media/hdphoto1.wdp"/><Relationship Id="rId9"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3.jpg"/><Relationship Id="rId7"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2.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jp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2.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jp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4.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jpg"/><Relationship Id="rId7"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4.png"/><Relationship Id="rId4" Type="http://schemas.openxmlformats.org/officeDocument/2006/relationships/image" Target="../media/image2.png"/><Relationship Id="rId9"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jpg"/><Relationship Id="rId7"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png"/><Relationship Id="rId9" Type="http://schemas.microsoft.com/office/2007/relationships/hdphoto" Target="../media/hdphoto6.wdp"/></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jp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jp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10" Type="http://schemas.openxmlformats.org/officeDocument/2006/relationships/image" Target="../media/image20.jpeg"/><Relationship Id="rId4" Type="http://schemas.openxmlformats.org/officeDocument/2006/relationships/image" Target="../media/image2.png"/><Relationship Id="rId9"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327736" y="461827"/>
            <a:ext cx="17027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Times"/>
              </a:rPr>
              <a:t>CASE 5</a:t>
            </a:r>
          </a:p>
        </p:txBody>
      </p:sp>
      <p:sp>
        <p:nvSpPr>
          <p:cNvPr id="12" name="Rectangle 2">
            <a:extLst>
              <a:ext uri="{FF2B5EF4-FFF2-40B4-BE49-F238E27FC236}">
                <a16:creationId xmlns:a16="http://schemas.microsoft.com/office/drawing/2014/main" id="{3A05F31E-21F3-4C20-9BF1-A1AA2481A1F8}"/>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00BF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8</a:t>
            </a: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74201"/>
            <a:ext cx="9144000" cy="0"/>
          </a:xfrm>
          <a:prstGeom prst="line">
            <a:avLst/>
          </a:prstGeom>
          <a:ln w="38100">
            <a:solidFill>
              <a:srgbClr val="22E6B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22E6B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15655" y="1857219"/>
            <a:ext cx="9157648" cy="3521268"/>
          </a:xfrm>
          <a:prstGeom prst="rect">
            <a:avLst/>
          </a:prstGeom>
          <a:solidFill>
            <a:schemeClr val="tx1">
              <a:lumMod val="50000"/>
              <a:lumOff val="50000"/>
              <a:alpha val="50196"/>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5A4D3AB3-2A78-43D2-BB86-262F7F11702C}"/>
              </a:ext>
            </a:extLst>
          </p:cNvPr>
          <p:cNvSpPr txBox="1"/>
          <p:nvPr/>
        </p:nvSpPr>
        <p:spPr>
          <a:xfrm>
            <a:off x="3434496" y="2365380"/>
            <a:ext cx="5735383" cy="1938992"/>
          </a:xfrm>
          <a:prstGeom prst="rect">
            <a:avLst/>
          </a:prstGeom>
          <a:noFill/>
        </p:spPr>
        <p:txBody>
          <a:bodyPr wrap="square" rtlCol="0">
            <a:spAutoFit/>
          </a:bodyPr>
          <a:lstStyle/>
          <a:p>
            <a:pPr algn="ctr" defTabSz="914400"/>
            <a:r>
              <a:rPr lang="en-US" sz="4000" b="1" dirty="0">
                <a:ln w="10160">
                  <a:solidFill>
                    <a:prstClr val="black">
                      <a:lumMod val="65000"/>
                      <a:lumOff val="35000"/>
                    </a:prstClr>
                  </a:solidFill>
                  <a:prstDash val="solid"/>
                </a:ln>
                <a:solidFill>
                  <a:prstClr val="white"/>
                </a:solidFill>
                <a:latin typeface="Arial Narrow" panose="020B0606020202030204" pitchFamily="34" charset="0"/>
              </a:rPr>
              <a:t>Detection of AF:</a:t>
            </a:r>
            <a:br>
              <a:rPr lang="en-US" sz="4000" b="1" dirty="0">
                <a:ln w="10160">
                  <a:solidFill>
                    <a:prstClr val="black">
                      <a:lumMod val="65000"/>
                      <a:lumOff val="35000"/>
                    </a:prstClr>
                  </a:solidFill>
                  <a:prstDash val="solid"/>
                </a:ln>
                <a:solidFill>
                  <a:prstClr val="white"/>
                </a:solidFill>
                <a:latin typeface="Arial Narrow" panose="020B0606020202030204" pitchFamily="34" charset="0"/>
              </a:rPr>
            </a:br>
            <a:r>
              <a:rPr lang="en-US" sz="4000" b="1" dirty="0">
                <a:ln w="10160">
                  <a:solidFill>
                    <a:prstClr val="black">
                      <a:lumMod val="65000"/>
                      <a:lumOff val="35000"/>
                    </a:prstClr>
                  </a:solidFill>
                  <a:prstDash val="solid"/>
                </a:ln>
                <a:solidFill>
                  <a:prstClr val="white"/>
                </a:solidFill>
                <a:latin typeface="Arial Narrow" panose="020B0606020202030204" pitchFamily="34" charset="0"/>
              </a:rPr>
              <a:t>Methods, Challenges and Uncertainties</a:t>
            </a:r>
          </a:p>
        </p:txBody>
      </p:sp>
      <p:pic>
        <p:nvPicPr>
          <p:cNvPr id="18" name="Picture 17" descr="A close up of a sign&#10;&#10;Description automatically generated">
            <a:extLst>
              <a:ext uri="{FF2B5EF4-FFF2-40B4-BE49-F238E27FC236}">
                <a16:creationId xmlns:a16="http://schemas.microsoft.com/office/drawing/2014/main" id="{B8C35413-28EC-4226-9687-0DD51807DF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2675" y="531658"/>
            <a:ext cx="2051727" cy="906777"/>
          </a:xfrm>
          <a:prstGeom prst="rect">
            <a:avLst/>
          </a:prstGeom>
        </p:spPr>
      </p:pic>
      <p:pic>
        <p:nvPicPr>
          <p:cNvPr id="19" name="Picture 18" descr="C.C-2020-first-page.jpg">
            <a:extLst>
              <a:ext uri="{FF2B5EF4-FFF2-40B4-BE49-F238E27FC236}">
                <a16:creationId xmlns:a16="http://schemas.microsoft.com/office/drawing/2014/main" id="{A08782D1-617C-47FD-ACAC-016E7CDAE8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pic>
        <p:nvPicPr>
          <p:cNvPr id="21" name="Picture 20" descr="A person posing for a picture&#10;&#10;Description automatically generated">
            <a:extLst>
              <a:ext uri="{FF2B5EF4-FFF2-40B4-BE49-F238E27FC236}">
                <a16:creationId xmlns:a16="http://schemas.microsoft.com/office/drawing/2014/main" id="{4E4B968F-0DC3-4D67-A46D-DCFFFD2AE26D}"/>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9179" b="90700" l="9891" r="89988">
                        <a14:foregroundMark x1="42294" y1="90012" x2="42294" y2="90012"/>
                        <a14:foregroundMark x1="42294" y1="89567" x2="46663" y2="90700"/>
                        <a14:foregroundMark x1="41869" y1="9179" x2="46905" y2="11524"/>
                      </a14:backgroundRemoval>
                    </a14:imgEffect>
                  </a14:imgLayer>
                </a14:imgProps>
              </a:ext>
              <a:ext uri="{28A0092B-C50C-407E-A947-70E740481C1C}">
                <a14:useLocalDpi xmlns:a14="http://schemas.microsoft.com/office/drawing/2010/main" val="0"/>
              </a:ext>
            </a:extLst>
          </a:blip>
          <a:stretch>
            <a:fillRect/>
          </a:stretch>
        </p:blipFill>
        <p:spPr>
          <a:xfrm>
            <a:off x="-446660" y="1725286"/>
            <a:ext cx="2625751" cy="3938627"/>
          </a:xfrm>
          <a:prstGeom prst="rect">
            <a:avLst/>
          </a:prstGeom>
        </p:spPr>
      </p:pic>
      <p:pic>
        <p:nvPicPr>
          <p:cNvPr id="24" name="Picture 23" descr="A person wearing a costume&#10;&#10;Description automatically generated">
            <a:extLst>
              <a:ext uri="{FF2B5EF4-FFF2-40B4-BE49-F238E27FC236}">
                <a16:creationId xmlns:a16="http://schemas.microsoft.com/office/drawing/2014/main" id="{3AE125A6-2BC3-48FB-9E13-A3EBEA54D14C}"/>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1409" y="3009786"/>
            <a:ext cx="2472049" cy="3383280"/>
          </a:xfrm>
          <a:prstGeom prst="rect">
            <a:avLst/>
          </a:prstGeom>
        </p:spPr>
      </p:pic>
      <p:pic>
        <p:nvPicPr>
          <p:cNvPr id="25" name="Picture 24" descr="A person wearing a suit and tie&#10;&#10;Description automatically generated">
            <a:extLst>
              <a:ext uri="{FF2B5EF4-FFF2-40B4-BE49-F238E27FC236}">
                <a16:creationId xmlns:a16="http://schemas.microsoft.com/office/drawing/2014/main" id="{BBA8E240-89D6-426B-AE92-E00C9618B087}"/>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0497" y="1499943"/>
            <a:ext cx="2714501" cy="4071750"/>
          </a:xfrm>
          <a:prstGeom prst="rect">
            <a:avLst/>
          </a:prstGeom>
        </p:spPr>
      </p:pic>
      <p:pic>
        <p:nvPicPr>
          <p:cNvPr id="22" name="Picture 21">
            <a:extLst>
              <a:ext uri="{FF2B5EF4-FFF2-40B4-BE49-F238E27FC236}">
                <a16:creationId xmlns:a16="http://schemas.microsoft.com/office/drawing/2014/main" id="{BC59901E-F250-49E8-B42C-22AD786B7474}"/>
              </a:ext>
            </a:extLst>
          </p:cNvPr>
          <p:cNvPicPr/>
          <p:nvPr/>
        </p:nvPicPr>
        <p:blipFill>
          <a:blip r:embed="rId11" cstate="print">
            <a:extLst>
              <a:ext uri="{BEBA8EAE-BF5A-486C-A8C5-ECC9F3942E4B}">
                <a14:imgProps xmlns:a14="http://schemas.microsoft.com/office/drawing/2010/main">
                  <a14:imgLayer r:embed="rId12">
                    <a14:imgEffect>
                      <a14:backgroundRemoval t="3391" b="96674" l="9945" r="89958">
                        <a14:foregroundMark x1="33551" y1="23848" x2="39583" y2="21152"/>
                        <a14:foregroundMark x1="57972" y1="33652" x2="57972" y2="33652"/>
                        <a14:foregroundMark x1="47571" y1="6022" x2="55657" y2="5174"/>
                        <a14:foregroundMark x1="55429" y1="20826" x2="64004" y2="31022"/>
                        <a14:foregroundMark x1="53701" y1="18522" x2="66515" y2="26565"/>
                        <a14:foregroundMark x1="66515" y1="26565" x2="67232" y2="27391"/>
                        <a14:foregroundMark x1="37137" y1="93761" x2="40756" y2="88065"/>
                        <a14:foregroundMark x1="40756" y1="88065" x2="40756" y2="88043"/>
                        <a14:foregroundMark x1="63091" y1="93674" x2="64232" y2="93978"/>
                        <a14:foregroundMark x1="47114" y1="96304" x2="46756" y2="95065"/>
                        <a14:foregroundMark x1="45843" y1="95826" x2="45941" y2="94435"/>
                        <a14:foregroundMark x1="45126" y1="96522" x2="45126" y2="96522"/>
                        <a14:foregroundMark x1="46071" y1="96674" x2="46528" y2="95130"/>
                        <a14:foregroundMark x1="32450" y1="36476" x2="30779" y2="32174"/>
                        <a14:foregroundMark x1="34138" y1="40826" x2="32541" y2="36713"/>
                        <a14:foregroundMark x1="65732" y1="37523" x2="65960" y2="38587"/>
                        <a14:foregroundMark x1="64004" y1="29478" x2="65601" y2="36917"/>
                        <a14:foregroundMark x1="34040" y1="45065" x2="36355" y2="46457"/>
                        <a14:foregroundMark x1="53342" y1="6565" x2="52527" y2="14152"/>
                        <a14:foregroundMark x1="52527" y1="14152" x2="50016" y2="16522"/>
                        <a14:foregroundMark x1="57874" y1="19609" x2="63417" y2="22370"/>
                        <a14:foregroundMark x1="52788" y1="3543" x2="50473" y2="3391"/>
                        <a14:backgroundMark x1="32181" y1="37348" x2="32410" y2="36957"/>
                        <a14:backgroundMark x1="33322" y1="36739" x2="32768" y2="37500"/>
                        <a14:backgroundMark x1="64232" y1="36957" x2="65634" y2="37587"/>
                      </a14:backgroundRemoval>
                    </a14:imgEffect>
                  </a14:imgLayer>
                </a14:imgProps>
              </a:ext>
              <a:ext uri="{28A0092B-C50C-407E-A947-70E740481C1C}">
                <a14:useLocalDpi xmlns:a14="http://schemas.microsoft.com/office/drawing/2010/main" val="0"/>
              </a:ext>
            </a:extLst>
          </a:blip>
          <a:srcRect/>
          <a:stretch>
            <a:fillRect/>
          </a:stretch>
        </p:blipFill>
        <p:spPr bwMode="auto">
          <a:xfrm>
            <a:off x="1265855" y="3132197"/>
            <a:ext cx="2131475" cy="3197704"/>
          </a:xfrm>
          <a:prstGeom prst="rect">
            <a:avLst/>
          </a:prstGeom>
          <a:noFill/>
          <a:ln>
            <a:noFill/>
          </a:ln>
        </p:spPr>
      </p:pic>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C-2020-first-page.jpg">
            <a:extLst>
              <a:ext uri="{FF2B5EF4-FFF2-40B4-BE49-F238E27FC236}">
                <a16:creationId xmlns:a16="http://schemas.microsoft.com/office/drawing/2014/main" id="{7B0FE371-E31E-4578-A5AE-9D799312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50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3633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17003"/>
            <a:ext cx="6873876" cy="769441"/>
          </a:xfrm>
          <a:prstGeom prst="rect">
            <a:avLst/>
          </a:prstGeom>
          <a:noFill/>
        </p:spPr>
        <p:txBody>
          <a:bodyPr wrap="square">
            <a:spAutoFit/>
          </a:bodyPr>
          <a:lstStyle/>
          <a:p>
            <a:pPr lvl="0">
              <a:defRPr/>
            </a:pPr>
            <a:r>
              <a:rPr lang="en-US" sz="4400" b="1" dirty="0">
                <a:solidFill>
                  <a:prstClr val="black">
                    <a:lumMod val="75000"/>
                    <a:lumOff val="25000"/>
                  </a:prstClr>
                </a:solidFill>
                <a:latin typeface="Arial Narrow" panose="020B0606020202030204" pitchFamily="34" charset="0"/>
                <a:cs typeface="Aharoni" panose="02010803020104030203" pitchFamily="2" charset="-79"/>
              </a:rPr>
              <a:t>Is SCAF Common?</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pic>
        <p:nvPicPr>
          <p:cNvPr id="2" name="Picture 1">
            <a:extLst>
              <a:ext uri="{FF2B5EF4-FFF2-40B4-BE49-F238E27FC236}">
                <a16:creationId xmlns:a16="http://schemas.microsoft.com/office/drawing/2014/main" id="{5520A459-3F02-4C56-83EB-ABF637F59DE6}"/>
              </a:ext>
            </a:extLst>
          </p:cNvPr>
          <p:cNvPicPr>
            <a:picLocks noChangeAspect="1"/>
          </p:cNvPicPr>
          <p:nvPr/>
        </p:nvPicPr>
        <p:blipFill>
          <a:blip r:embed="rId5"/>
          <a:stretch>
            <a:fillRect/>
          </a:stretch>
        </p:blipFill>
        <p:spPr>
          <a:xfrm>
            <a:off x="161924" y="1319124"/>
            <a:ext cx="8683557" cy="4474473"/>
          </a:xfrm>
          <a:prstGeom prst="rect">
            <a:avLst/>
          </a:prstGeom>
        </p:spPr>
      </p:pic>
      <p:sp>
        <p:nvSpPr>
          <p:cNvPr id="9" name="Rectangle 8">
            <a:extLst>
              <a:ext uri="{FF2B5EF4-FFF2-40B4-BE49-F238E27FC236}">
                <a16:creationId xmlns:a16="http://schemas.microsoft.com/office/drawing/2014/main" id="{2CEEB1E9-8FF0-4443-AACC-DB6018B68FC8}"/>
              </a:ext>
            </a:extLst>
          </p:cNvPr>
          <p:cNvSpPr/>
          <p:nvPr/>
        </p:nvSpPr>
        <p:spPr>
          <a:xfrm>
            <a:off x="221285" y="6469064"/>
            <a:ext cx="6059594" cy="261610"/>
          </a:xfrm>
          <a:prstGeom prst="rect">
            <a:avLst/>
          </a:prstGeom>
        </p:spPr>
        <p:txBody>
          <a:bodyPr wrap="square">
            <a:spAutoFit/>
          </a:bodyPr>
          <a:lstStyle/>
          <a:p>
            <a:r>
              <a:rPr lang="nl-NL" sz="1050" dirty="0">
                <a:solidFill>
                  <a:schemeClr val="bg1"/>
                </a:solidFill>
                <a:latin typeface="Arial Narrow" panose="020B0606020202030204" pitchFamily="34" charset="0"/>
                <a:cs typeface="Arial"/>
              </a:rPr>
              <a:t>ASSERT: Van Gelder IC, et al. Eur Heart J 2017; 38(17):1339-1344.</a:t>
            </a:r>
          </a:p>
        </p:txBody>
      </p:sp>
    </p:spTree>
    <p:extLst>
      <p:ext uri="{BB962C8B-B14F-4D97-AF65-F5344CB8AC3E}">
        <p14:creationId xmlns:p14="http://schemas.microsoft.com/office/powerpoint/2010/main" val="2762873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C-2020-first-page.jpg">
            <a:extLst>
              <a:ext uri="{FF2B5EF4-FFF2-40B4-BE49-F238E27FC236}">
                <a16:creationId xmlns:a16="http://schemas.microsoft.com/office/drawing/2014/main" id="{7B0FE371-E31E-4578-A5AE-9D799312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50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3633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68883"/>
            <a:ext cx="6873876" cy="707886"/>
          </a:xfrm>
          <a:prstGeom prst="rect">
            <a:avLst/>
          </a:prstGeom>
          <a:noFill/>
        </p:spPr>
        <p:txBody>
          <a:bodyPr wrap="square">
            <a:spAutoFit/>
          </a:bodyPr>
          <a:lstStyle/>
          <a:p>
            <a:pPr lvl="0">
              <a:defRPr/>
            </a:pPr>
            <a:r>
              <a:rPr lang="en-US" sz="4000" b="1" dirty="0">
                <a:solidFill>
                  <a:prstClr val="black">
                    <a:lumMod val="75000"/>
                    <a:lumOff val="25000"/>
                  </a:prstClr>
                </a:solidFill>
                <a:latin typeface="Arial Narrow" panose="020B0606020202030204" pitchFamily="34" charset="0"/>
                <a:cs typeface="Aharoni" panose="02010803020104030203" pitchFamily="2" charset="-79"/>
              </a:rPr>
              <a:t>ASSERT-II: Incidence of SCAF</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sp>
        <p:nvSpPr>
          <p:cNvPr id="9" name="Rectangle 8">
            <a:extLst>
              <a:ext uri="{FF2B5EF4-FFF2-40B4-BE49-F238E27FC236}">
                <a16:creationId xmlns:a16="http://schemas.microsoft.com/office/drawing/2014/main" id="{2CEEB1E9-8FF0-4443-AACC-DB6018B68FC8}"/>
              </a:ext>
            </a:extLst>
          </p:cNvPr>
          <p:cNvSpPr/>
          <p:nvPr/>
        </p:nvSpPr>
        <p:spPr>
          <a:xfrm>
            <a:off x="221285" y="6500960"/>
            <a:ext cx="6059594" cy="261610"/>
          </a:xfrm>
          <a:prstGeom prst="rect">
            <a:avLst/>
          </a:prstGeom>
        </p:spPr>
        <p:txBody>
          <a:bodyPr wrap="square">
            <a:spAutoFit/>
          </a:bodyPr>
          <a:lstStyle/>
          <a:p>
            <a:r>
              <a:rPr lang="fr-FR" sz="1050" dirty="0">
                <a:solidFill>
                  <a:schemeClr val="bg1"/>
                </a:solidFill>
                <a:latin typeface="Arial Narrow" panose="020B0606020202030204" pitchFamily="34" charset="0"/>
                <a:cs typeface="Arial"/>
              </a:rPr>
              <a:t>Healey JS, et al. Circulation 2017; 136(14):1276-1283.. </a:t>
            </a:r>
            <a:endParaRPr lang="nl-NL" sz="1050" dirty="0">
              <a:solidFill>
                <a:schemeClr val="bg1"/>
              </a:solidFill>
              <a:latin typeface="Arial Narrow" panose="020B0606020202030204" pitchFamily="34" charset="0"/>
              <a:cs typeface="Arial"/>
            </a:endParaRPr>
          </a:p>
        </p:txBody>
      </p:sp>
      <p:pic>
        <p:nvPicPr>
          <p:cNvPr id="3" name="Picture 2" descr="A close up of a map&#10;&#10;Description automatically generated">
            <a:extLst>
              <a:ext uri="{FF2B5EF4-FFF2-40B4-BE49-F238E27FC236}">
                <a16:creationId xmlns:a16="http://schemas.microsoft.com/office/drawing/2014/main" id="{3AA0755A-DAE0-4B38-BF38-3A1B2A070B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2927" y="1460979"/>
            <a:ext cx="5373624" cy="4078224"/>
          </a:xfrm>
          <a:prstGeom prst="rect">
            <a:avLst/>
          </a:prstGeom>
        </p:spPr>
      </p:pic>
      <p:sp>
        <p:nvSpPr>
          <p:cNvPr id="10" name="TextBox 9">
            <a:extLst>
              <a:ext uri="{FF2B5EF4-FFF2-40B4-BE49-F238E27FC236}">
                <a16:creationId xmlns:a16="http://schemas.microsoft.com/office/drawing/2014/main" id="{34563D06-783B-4F0E-AECE-C14BF8C1360B}"/>
              </a:ext>
            </a:extLst>
          </p:cNvPr>
          <p:cNvSpPr txBox="1"/>
          <p:nvPr/>
        </p:nvSpPr>
        <p:spPr>
          <a:xfrm>
            <a:off x="6591731" y="1953042"/>
            <a:ext cx="3366069" cy="369332"/>
          </a:xfrm>
          <a:prstGeom prst="rect">
            <a:avLst/>
          </a:prstGeom>
          <a:noFill/>
        </p:spPr>
        <p:txBody>
          <a:bodyPr wrap="square" rtlCol="0">
            <a:spAutoFit/>
          </a:bodyPr>
          <a:lstStyle/>
          <a:p>
            <a:r>
              <a:rPr lang="en-CA" b="1" dirty="0">
                <a:solidFill>
                  <a:srgbClr val="000000"/>
                </a:solidFill>
                <a:latin typeface="Arial Narrow" panose="020B0606020202030204" pitchFamily="34" charset="0"/>
                <a:cs typeface="Times New Roman" panose="02020603050405020304" pitchFamily="18" charset="0"/>
              </a:rPr>
              <a:t>34.4% (27.7% – 42.3%)</a:t>
            </a:r>
          </a:p>
        </p:txBody>
      </p:sp>
      <p:pic>
        <p:nvPicPr>
          <p:cNvPr id="5" name="Picture 4" descr="A close up of a map&#10;&#10;Description automatically generated">
            <a:extLst>
              <a:ext uri="{FF2B5EF4-FFF2-40B4-BE49-F238E27FC236}">
                <a16:creationId xmlns:a16="http://schemas.microsoft.com/office/drawing/2014/main" id="{9A0D5941-F486-40DD-86A6-86726FD524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8107" y="1509680"/>
            <a:ext cx="5373624" cy="4075176"/>
          </a:xfrm>
          <a:prstGeom prst="rect">
            <a:avLst/>
          </a:prstGeom>
        </p:spPr>
      </p:pic>
      <p:sp>
        <p:nvSpPr>
          <p:cNvPr id="14" name="TextBox 13">
            <a:extLst>
              <a:ext uri="{FF2B5EF4-FFF2-40B4-BE49-F238E27FC236}">
                <a16:creationId xmlns:a16="http://schemas.microsoft.com/office/drawing/2014/main" id="{5DA953C1-6BF3-4FE7-B81A-EC3345894012}"/>
              </a:ext>
            </a:extLst>
          </p:cNvPr>
          <p:cNvSpPr txBox="1"/>
          <p:nvPr/>
        </p:nvSpPr>
        <p:spPr>
          <a:xfrm>
            <a:off x="6591731" y="2658504"/>
            <a:ext cx="2674173" cy="369332"/>
          </a:xfrm>
          <a:prstGeom prst="rect">
            <a:avLst/>
          </a:prstGeom>
          <a:noFill/>
        </p:spPr>
        <p:txBody>
          <a:bodyPr wrap="square" rtlCol="0">
            <a:spAutoFit/>
          </a:bodyPr>
          <a:lstStyle/>
          <a:p>
            <a:r>
              <a:rPr lang="en-CA" b="1" dirty="0">
                <a:solidFill>
                  <a:srgbClr val="224A3C"/>
                </a:solidFill>
                <a:latin typeface="Arial Narrow" panose="020B0606020202030204" pitchFamily="34" charset="0"/>
                <a:cs typeface="Times New Roman" panose="02020603050405020304" pitchFamily="18" charset="0"/>
              </a:rPr>
              <a:t>21.8% (16.7% – 27.8%)</a:t>
            </a:r>
          </a:p>
        </p:txBody>
      </p:sp>
      <p:pic>
        <p:nvPicPr>
          <p:cNvPr id="7" name="Picture 6" descr="A close up of a map&#10;&#10;Description automatically generated">
            <a:extLst>
              <a:ext uri="{FF2B5EF4-FFF2-40B4-BE49-F238E27FC236}">
                <a16:creationId xmlns:a16="http://schemas.microsoft.com/office/drawing/2014/main" id="{8370211E-3475-4CFA-BF38-3545C0D2E77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8107" y="1441854"/>
            <a:ext cx="5373624" cy="4075176"/>
          </a:xfrm>
          <a:prstGeom prst="rect">
            <a:avLst/>
          </a:prstGeom>
        </p:spPr>
      </p:pic>
      <p:sp>
        <p:nvSpPr>
          <p:cNvPr id="15" name="TextBox 14">
            <a:extLst>
              <a:ext uri="{FF2B5EF4-FFF2-40B4-BE49-F238E27FC236}">
                <a16:creationId xmlns:a16="http://schemas.microsoft.com/office/drawing/2014/main" id="{07CB0791-3E1A-4287-AB85-389D6BCBD6DD}"/>
              </a:ext>
            </a:extLst>
          </p:cNvPr>
          <p:cNvSpPr txBox="1"/>
          <p:nvPr/>
        </p:nvSpPr>
        <p:spPr>
          <a:xfrm>
            <a:off x="6589814" y="3798908"/>
            <a:ext cx="2392262" cy="369332"/>
          </a:xfrm>
          <a:prstGeom prst="rect">
            <a:avLst/>
          </a:prstGeom>
          <a:noFill/>
        </p:spPr>
        <p:txBody>
          <a:bodyPr wrap="square" rtlCol="0">
            <a:spAutoFit/>
          </a:bodyPr>
          <a:lstStyle/>
          <a:p>
            <a:r>
              <a:rPr lang="en-CA" b="1" dirty="0">
                <a:solidFill>
                  <a:srgbClr val="33AC9F"/>
                </a:solidFill>
                <a:latin typeface="Arial Narrow" panose="020B0606020202030204" pitchFamily="34" charset="0"/>
                <a:cs typeface="Times New Roman" panose="02020603050405020304" pitchFamily="18" charset="0"/>
              </a:rPr>
              <a:t>7.1% (4.5% – 10.6%)</a:t>
            </a:r>
          </a:p>
        </p:txBody>
      </p:sp>
      <p:pic>
        <p:nvPicPr>
          <p:cNvPr id="16" name="Picture 15" descr="A close up of a map&#10;&#10;Description automatically generated">
            <a:extLst>
              <a:ext uri="{FF2B5EF4-FFF2-40B4-BE49-F238E27FC236}">
                <a16:creationId xmlns:a16="http://schemas.microsoft.com/office/drawing/2014/main" id="{66EBD268-D3E8-4C8F-9A35-5AB09F151A1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53780" y="1495546"/>
            <a:ext cx="5373624" cy="4078224"/>
          </a:xfrm>
          <a:prstGeom prst="rect">
            <a:avLst/>
          </a:prstGeom>
        </p:spPr>
      </p:pic>
      <p:sp>
        <p:nvSpPr>
          <p:cNvPr id="19" name="TextBox 18">
            <a:extLst>
              <a:ext uri="{FF2B5EF4-FFF2-40B4-BE49-F238E27FC236}">
                <a16:creationId xmlns:a16="http://schemas.microsoft.com/office/drawing/2014/main" id="{79CE964E-1F01-4361-9892-F64F5E4BF7C3}"/>
              </a:ext>
            </a:extLst>
          </p:cNvPr>
          <p:cNvSpPr txBox="1"/>
          <p:nvPr/>
        </p:nvSpPr>
        <p:spPr>
          <a:xfrm>
            <a:off x="6586491" y="4224979"/>
            <a:ext cx="2276006" cy="369332"/>
          </a:xfrm>
          <a:prstGeom prst="rect">
            <a:avLst/>
          </a:prstGeom>
          <a:noFill/>
        </p:spPr>
        <p:txBody>
          <a:bodyPr wrap="square" rtlCol="0">
            <a:spAutoFit/>
          </a:bodyPr>
          <a:lstStyle/>
          <a:p>
            <a:r>
              <a:rPr lang="en-CA" b="1" dirty="0">
                <a:solidFill>
                  <a:srgbClr val="12E5B2"/>
                </a:solidFill>
                <a:latin typeface="Arial Narrow" panose="020B0606020202030204" pitchFamily="34" charset="0"/>
                <a:cs typeface="Times New Roman" panose="02020603050405020304" pitchFamily="18" charset="0"/>
              </a:rPr>
              <a:t>2.7% (1.2% – 5.0%)</a:t>
            </a:r>
          </a:p>
        </p:txBody>
      </p:sp>
    </p:spTree>
    <p:extLst>
      <p:ext uri="{BB962C8B-B14F-4D97-AF65-F5344CB8AC3E}">
        <p14:creationId xmlns:p14="http://schemas.microsoft.com/office/powerpoint/2010/main" val="91465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C-2020-first-page.jpg">
            <a:extLst>
              <a:ext uri="{FF2B5EF4-FFF2-40B4-BE49-F238E27FC236}">
                <a16:creationId xmlns:a16="http://schemas.microsoft.com/office/drawing/2014/main" id="{7B0FE371-E31E-4578-A5AE-9D799312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50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3633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0029"/>
            <a:ext cx="6873876"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Risk of Stroke/SE </a:t>
            </a:r>
          </a:p>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According to Duration of SCAF </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sp>
        <p:nvSpPr>
          <p:cNvPr id="9" name="Rectangle 8">
            <a:extLst>
              <a:ext uri="{FF2B5EF4-FFF2-40B4-BE49-F238E27FC236}">
                <a16:creationId xmlns:a16="http://schemas.microsoft.com/office/drawing/2014/main" id="{2CEEB1E9-8FF0-4443-AACC-DB6018B68FC8}"/>
              </a:ext>
            </a:extLst>
          </p:cNvPr>
          <p:cNvSpPr/>
          <p:nvPr/>
        </p:nvSpPr>
        <p:spPr>
          <a:xfrm>
            <a:off x="221285" y="6500960"/>
            <a:ext cx="6059594" cy="261610"/>
          </a:xfrm>
          <a:prstGeom prst="rect">
            <a:avLst/>
          </a:prstGeom>
        </p:spPr>
        <p:txBody>
          <a:bodyPr wrap="square">
            <a:spAutoFit/>
          </a:bodyPr>
          <a:lstStyle/>
          <a:p>
            <a:r>
              <a:rPr lang="nl-NL" sz="1050" dirty="0">
                <a:solidFill>
                  <a:schemeClr val="bg1"/>
                </a:solidFill>
                <a:latin typeface="Arial Narrow" panose="020B0606020202030204" pitchFamily="34" charset="0"/>
                <a:cs typeface="Arial"/>
              </a:rPr>
              <a:t>ASSERT: Van Gelder IC, et al. Eur Heart J 2017; 38(17):1339-1344.</a:t>
            </a:r>
          </a:p>
        </p:txBody>
      </p:sp>
      <p:pic>
        <p:nvPicPr>
          <p:cNvPr id="2" name="Picture 1">
            <a:extLst>
              <a:ext uri="{FF2B5EF4-FFF2-40B4-BE49-F238E27FC236}">
                <a16:creationId xmlns:a16="http://schemas.microsoft.com/office/drawing/2014/main" id="{ACEBE2C8-C040-4E41-B717-0AC67BE1BABD}"/>
              </a:ext>
            </a:extLst>
          </p:cNvPr>
          <p:cNvPicPr>
            <a:picLocks noChangeAspect="1"/>
          </p:cNvPicPr>
          <p:nvPr/>
        </p:nvPicPr>
        <p:blipFill>
          <a:blip r:embed="rId5"/>
          <a:stretch>
            <a:fillRect/>
          </a:stretch>
        </p:blipFill>
        <p:spPr>
          <a:xfrm>
            <a:off x="1765968" y="1298140"/>
            <a:ext cx="5458855" cy="4186714"/>
          </a:xfrm>
          <a:prstGeom prst="rect">
            <a:avLst/>
          </a:prstGeom>
        </p:spPr>
      </p:pic>
      <p:sp>
        <p:nvSpPr>
          <p:cNvPr id="16" name="Content Placeholder 2">
            <a:extLst>
              <a:ext uri="{FF2B5EF4-FFF2-40B4-BE49-F238E27FC236}">
                <a16:creationId xmlns:a16="http://schemas.microsoft.com/office/drawing/2014/main" id="{540FB4ED-9F0B-4535-A708-D541282A63E2}"/>
              </a:ext>
            </a:extLst>
          </p:cNvPr>
          <p:cNvSpPr>
            <a:spLocks noGrp="1"/>
          </p:cNvSpPr>
          <p:nvPr>
            <p:ph idx="1"/>
          </p:nvPr>
        </p:nvSpPr>
        <p:spPr>
          <a:xfrm>
            <a:off x="-6447" y="5506088"/>
            <a:ext cx="9150447" cy="759408"/>
          </a:xfrm>
        </p:spPr>
        <p:txBody>
          <a:bodyPr>
            <a:normAutofit/>
          </a:bodyPr>
          <a:lstStyle/>
          <a:p>
            <a:pPr marL="0" indent="0" algn="ctr">
              <a:spcBef>
                <a:spcPts val="300"/>
              </a:spcBef>
              <a:buClr>
                <a:srgbClr val="5BCCDF"/>
              </a:buClr>
              <a:buNone/>
            </a:pPr>
            <a:r>
              <a:rPr lang="en-US" sz="1800" b="1" dirty="0">
                <a:solidFill>
                  <a:srgbClr val="0D755A"/>
                </a:solidFill>
                <a:latin typeface="Arial Narrow" panose="020B0606020202030204" pitchFamily="34" charset="0"/>
              </a:rPr>
              <a:t>Stroke risk in ASSERT is seen mostly for patients with SCAF lasting &gt; 24 hours.</a:t>
            </a:r>
          </a:p>
          <a:p>
            <a:pPr marL="0" indent="0" algn="ctr">
              <a:spcBef>
                <a:spcPts val="300"/>
              </a:spcBef>
              <a:buClr>
                <a:srgbClr val="5BCCDF"/>
              </a:buClr>
              <a:buNone/>
            </a:pPr>
            <a:r>
              <a:rPr lang="en-US" sz="1800" b="1" dirty="0">
                <a:solidFill>
                  <a:srgbClr val="0D755A"/>
                </a:solidFill>
                <a:latin typeface="Arial Narrow" panose="020B0606020202030204" pitchFamily="34" charset="0"/>
              </a:rPr>
              <a:t> In them, the risk is approx. 5% per year – similar to clinical AF.</a:t>
            </a:r>
            <a:endParaRPr lang="en-CA" sz="1800" b="1" dirty="0">
              <a:solidFill>
                <a:srgbClr val="0D755A"/>
              </a:solidFill>
              <a:latin typeface="Arial Narrow" panose="020B0606020202030204" pitchFamily="34" charset="0"/>
            </a:endParaRPr>
          </a:p>
        </p:txBody>
      </p:sp>
    </p:spTree>
    <p:extLst>
      <p:ext uri="{BB962C8B-B14F-4D97-AF65-F5344CB8AC3E}">
        <p14:creationId xmlns:p14="http://schemas.microsoft.com/office/powerpoint/2010/main" val="3597042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4" name="Rectangle 3">
            <a:extLst>
              <a:ext uri="{FF2B5EF4-FFF2-40B4-BE49-F238E27FC236}">
                <a16:creationId xmlns:a16="http://schemas.microsoft.com/office/drawing/2014/main" id="{ABCB5FB6-A45A-43A8-9E75-4B43870F58DB}"/>
              </a:ext>
            </a:extLst>
          </p:cNvPr>
          <p:cNvSpPr/>
          <p:nvPr/>
        </p:nvSpPr>
        <p:spPr>
          <a:xfrm>
            <a:off x="3461033" y="1375324"/>
            <a:ext cx="5553180" cy="2308324"/>
          </a:xfrm>
          <a:prstGeom prst="rect">
            <a:avLst/>
          </a:prstGeom>
        </p:spPr>
        <p:txBody>
          <a:bodyPr wrap="square">
            <a:spAutoFit/>
          </a:bodyPr>
          <a:lstStyle/>
          <a:p>
            <a:pPr marL="342900" lvl="0" indent="-342900">
              <a:buClr>
                <a:srgbClr val="00BF96"/>
              </a:buClr>
              <a:buFont typeface="Wingdings" panose="05000000000000000000" pitchFamily="2" charset="2"/>
              <a:buChar char="§"/>
            </a:pPr>
            <a:r>
              <a:rPr lang="en-US" sz="4800" b="1" dirty="0">
                <a:solidFill>
                  <a:prstClr val="black"/>
                </a:solidFill>
                <a:latin typeface="Arial Narrow" panose="020B0606020202030204" pitchFamily="34" charset="0"/>
              </a:rPr>
              <a:t>Priya presents to your office for a routine check-up. </a:t>
            </a:r>
          </a:p>
        </p:txBody>
      </p:sp>
      <p:sp>
        <p:nvSpPr>
          <p:cNvPr id="10" name="TextBox 9">
            <a:extLst>
              <a:ext uri="{FF2B5EF4-FFF2-40B4-BE49-F238E27FC236}">
                <a16:creationId xmlns:a16="http://schemas.microsoft.com/office/drawing/2014/main" id="{5580FFF1-1E9E-41FC-A452-4ABD10C352C7}"/>
              </a:ext>
            </a:extLst>
          </p:cNvPr>
          <p:cNvSpPr txBox="1"/>
          <p:nvPr/>
        </p:nvSpPr>
        <p:spPr>
          <a:xfrm>
            <a:off x="-527521" y="125227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Priya</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dirty="0">
                <a:ln w="0"/>
                <a:solidFill>
                  <a:prstClr val="white"/>
                </a:solidFill>
                <a:effectLst>
                  <a:outerShdw blurRad="38100" dist="19050" dir="2700000" algn="tl" rotWithShape="0">
                    <a:prstClr val="black">
                      <a:alpha val="40000"/>
                    </a:prstClr>
                  </a:outerShdw>
                </a:effectLst>
                <a:latin typeface="Arial Narrow" panose="020B0606020202030204" pitchFamily="34" charset="0"/>
              </a:rPr>
              <a:t>67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2" name="Picture 11" descr="A person posing for a picture&#10;&#10;Description automatically generated">
            <a:extLst>
              <a:ext uri="{FF2B5EF4-FFF2-40B4-BE49-F238E27FC236}">
                <a16:creationId xmlns:a16="http://schemas.microsoft.com/office/drawing/2014/main" id="{BEC4E58B-32DC-4568-A407-240D6FE24588}"/>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9179" b="90700" l="9891" r="89988">
                        <a14:foregroundMark x1="42294" y1="90012" x2="42294" y2="90012"/>
                        <a14:foregroundMark x1="42294" y1="89567" x2="46663" y2="90700"/>
                        <a14:foregroundMark x1="41869" y1="9179" x2="46905" y2="11524"/>
                      </a14:backgroundRemoval>
                    </a14:imgEffect>
                  </a14:imgLayer>
                </a14:imgProps>
              </a:ext>
              <a:ext uri="{28A0092B-C50C-407E-A947-70E740481C1C}">
                <a14:useLocalDpi xmlns:a14="http://schemas.microsoft.com/office/drawing/2010/main" val="0"/>
              </a:ext>
            </a:extLst>
          </a:blip>
          <a:stretch>
            <a:fillRect/>
          </a:stretch>
        </p:blipFill>
        <p:spPr>
          <a:xfrm>
            <a:off x="129787" y="860731"/>
            <a:ext cx="4245060" cy="6367591"/>
          </a:xfrm>
          <a:prstGeom prst="rect">
            <a:avLst/>
          </a:prstGeom>
        </p:spPr>
      </p:pic>
    </p:spTree>
    <p:extLst>
      <p:ext uri="{BB962C8B-B14F-4D97-AF65-F5344CB8AC3E}">
        <p14:creationId xmlns:p14="http://schemas.microsoft.com/office/powerpoint/2010/main" val="2022488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3" name="TextBox 12">
            <a:extLst>
              <a:ext uri="{FF2B5EF4-FFF2-40B4-BE49-F238E27FC236}">
                <a16:creationId xmlns:a16="http://schemas.microsoft.com/office/drawing/2014/main" id="{383F81BA-AD6D-43A4-9AB2-105D49F97588}"/>
              </a:ext>
            </a:extLst>
          </p:cNvPr>
          <p:cNvSpPr txBox="1"/>
          <p:nvPr/>
        </p:nvSpPr>
        <p:spPr>
          <a:xfrm>
            <a:off x="-527521" y="125227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Priya</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dirty="0">
                <a:ln w="0"/>
                <a:solidFill>
                  <a:prstClr val="white"/>
                </a:solidFill>
                <a:effectLst>
                  <a:outerShdw blurRad="38100" dist="19050" dir="2700000" algn="tl" rotWithShape="0">
                    <a:prstClr val="black">
                      <a:alpha val="40000"/>
                    </a:prstClr>
                  </a:outerShdw>
                </a:effectLst>
                <a:latin typeface="Arial Narrow" panose="020B0606020202030204" pitchFamily="34" charset="0"/>
              </a:rPr>
              <a:t>67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8" name="Picture 17" descr="A person posing for a picture&#10;&#10;Description automatically generated">
            <a:extLst>
              <a:ext uri="{FF2B5EF4-FFF2-40B4-BE49-F238E27FC236}">
                <a16:creationId xmlns:a16="http://schemas.microsoft.com/office/drawing/2014/main" id="{7CEE1A23-CFF1-45E4-B1E2-EC140835B8F8}"/>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9179" b="90700" l="9891" r="89988">
                        <a14:foregroundMark x1="42294" y1="90012" x2="42294" y2="90012"/>
                        <a14:foregroundMark x1="42294" y1="89567" x2="46663" y2="90700"/>
                        <a14:foregroundMark x1="41869" y1="9179" x2="46905" y2="11524"/>
                      </a14:backgroundRemoval>
                    </a14:imgEffect>
                  </a14:imgLayer>
                </a14:imgProps>
              </a:ext>
              <a:ext uri="{28A0092B-C50C-407E-A947-70E740481C1C}">
                <a14:useLocalDpi xmlns:a14="http://schemas.microsoft.com/office/drawing/2010/main" val="0"/>
              </a:ext>
            </a:extLst>
          </a:blip>
          <a:stretch>
            <a:fillRect/>
          </a:stretch>
        </p:blipFill>
        <p:spPr>
          <a:xfrm>
            <a:off x="129787" y="860731"/>
            <a:ext cx="4245060" cy="6367591"/>
          </a:xfrm>
          <a:prstGeom prst="rect">
            <a:avLst/>
          </a:prstGeom>
        </p:spPr>
      </p:pic>
      <p:pic>
        <p:nvPicPr>
          <p:cNvPr id="6" name="Picture 5">
            <a:extLst>
              <a:ext uri="{FF2B5EF4-FFF2-40B4-BE49-F238E27FC236}">
                <a16:creationId xmlns:a16="http://schemas.microsoft.com/office/drawing/2014/main" id="{F25CD6AD-E872-42EB-B1D2-821DE40EE9F4}"/>
              </a:ext>
            </a:extLst>
          </p:cNvPr>
          <p:cNvPicPr>
            <a:picLocks noChangeAspect="1"/>
          </p:cNvPicPr>
          <p:nvPr/>
        </p:nvPicPr>
        <p:blipFill>
          <a:blip r:embed="rId7"/>
          <a:stretch>
            <a:fillRect/>
          </a:stretch>
        </p:blipFill>
        <p:spPr>
          <a:xfrm>
            <a:off x="3184538" y="1044979"/>
            <a:ext cx="5944115" cy="1365622"/>
          </a:xfrm>
          <a:prstGeom prst="rect">
            <a:avLst/>
          </a:prstGeom>
        </p:spPr>
      </p:pic>
      <p:pic>
        <p:nvPicPr>
          <p:cNvPr id="7" name="Picture 6">
            <a:extLst>
              <a:ext uri="{FF2B5EF4-FFF2-40B4-BE49-F238E27FC236}">
                <a16:creationId xmlns:a16="http://schemas.microsoft.com/office/drawing/2014/main" id="{86CC3DA4-1294-4BC2-A5F7-4BDF48D64F96}"/>
              </a:ext>
            </a:extLst>
          </p:cNvPr>
          <p:cNvPicPr>
            <a:picLocks noChangeAspect="1"/>
          </p:cNvPicPr>
          <p:nvPr/>
        </p:nvPicPr>
        <p:blipFill>
          <a:blip r:embed="rId8"/>
          <a:stretch>
            <a:fillRect/>
          </a:stretch>
        </p:blipFill>
        <p:spPr>
          <a:xfrm>
            <a:off x="3173118" y="2571389"/>
            <a:ext cx="5950212" cy="1469263"/>
          </a:xfrm>
          <a:prstGeom prst="rect">
            <a:avLst/>
          </a:prstGeom>
        </p:spPr>
      </p:pic>
      <p:pic>
        <p:nvPicPr>
          <p:cNvPr id="8" name="Picture 7">
            <a:extLst>
              <a:ext uri="{FF2B5EF4-FFF2-40B4-BE49-F238E27FC236}">
                <a16:creationId xmlns:a16="http://schemas.microsoft.com/office/drawing/2014/main" id="{233D0B25-A3D5-4897-82F5-40B1F5E30EA5}"/>
              </a:ext>
            </a:extLst>
          </p:cNvPr>
          <p:cNvPicPr>
            <a:picLocks noChangeAspect="1"/>
          </p:cNvPicPr>
          <p:nvPr/>
        </p:nvPicPr>
        <p:blipFill>
          <a:blip r:embed="rId9"/>
          <a:stretch>
            <a:fillRect/>
          </a:stretch>
        </p:blipFill>
        <p:spPr>
          <a:xfrm>
            <a:off x="3195263" y="4201441"/>
            <a:ext cx="5950212" cy="1786283"/>
          </a:xfrm>
          <a:prstGeom prst="rect">
            <a:avLst/>
          </a:prstGeom>
        </p:spPr>
      </p:pic>
    </p:spTree>
    <p:extLst>
      <p:ext uri="{BB962C8B-B14F-4D97-AF65-F5344CB8AC3E}">
        <p14:creationId xmlns:p14="http://schemas.microsoft.com/office/powerpoint/2010/main" val="141489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0" name="TextBox 9">
            <a:extLst>
              <a:ext uri="{FF2B5EF4-FFF2-40B4-BE49-F238E27FC236}">
                <a16:creationId xmlns:a16="http://schemas.microsoft.com/office/drawing/2014/main" id="{5580FFF1-1E9E-41FC-A452-4ABD10C352C7}"/>
              </a:ext>
            </a:extLst>
          </p:cNvPr>
          <p:cNvSpPr txBox="1"/>
          <p:nvPr/>
        </p:nvSpPr>
        <p:spPr>
          <a:xfrm>
            <a:off x="-527521" y="125227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Priya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67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2" name="Picture 11" descr="A person posing for a picture&#10;&#10;Description automatically generated">
            <a:extLst>
              <a:ext uri="{FF2B5EF4-FFF2-40B4-BE49-F238E27FC236}">
                <a16:creationId xmlns:a16="http://schemas.microsoft.com/office/drawing/2014/main" id="{BEC4E58B-32DC-4568-A407-240D6FE24588}"/>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9179" b="90700" l="9891" r="89988">
                        <a14:foregroundMark x1="42294" y1="90012" x2="42294" y2="90012"/>
                        <a14:foregroundMark x1="42294" y1="89567" x2="46663" y2="90700"/>
                        <a14:foregroundMark x1="41869" y1="9179" x2="46905" y2="11524"/>
                      </a14:backgroundRemoval>
                    </a14:imgEffect>
                  </a14:imgLayer>
                </a14:imgProps>
              </a:ext>
              <a:ext uri="{28A0092B-C50C-407E-A947-70E740481C1C}">
                <a14:useLocalDpi xmlns:a14="http://schemas.microsoft.com/office/drawing/2010/main" val="0"/>
              </a:ext>
            </a:extLst>
          </a:blip>
          <a:stretch>
            <a:fillRect/>
          </a:stretch>
        </p:blipFill>
        <p:spPr>
          <a:xfrm>
            <a:off x="129787" y="860731"/>
            <a:ext cx="4245060" cy="6367591"/>
          </a:xfrm>
          <a:prstGeom prst="rect">
            <a:avLst/>
          </a:prstGeom>
        </p:spPr>
      </p:pic>
      <p:pic>
        <p:nvPicPr>
          <p:cNvPr id="11" name="Picture 2" descr="Related image">
            <a:extLst>
              <a:ext uri="{FF2B5EF4-FFF2-40B4-BE49-F238E27FC236}">
                <a16:creationId xmlns:a16="http://schemas.microsoft.com/office/drawing/2014/main" id="{A99168F4-EF5B-48B0-98D7-2802A9E7D42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634584">
            <a:off x="4090104" y="354042"/>
            <a:ext cx="2058156" cy="205815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01BA96B9-D6B6-432B-BB36-D55971FE9D9C}"/>
              </a:ext>
            </a:extLst>
          </p:cNvPr>
          <p:cNvSpPr txBox="1">
            <a:spLocks/>
          </p:cNvSpPr>
          <p:nvPr/>
        </p:nvSpPr>
        <p:spPr>
          <a:xfrm>
            <a:off x="3987470" y="3857124"/>
            <a:ext cx="4751796" cy="4199184"/>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defTabSz="457200">
              <a:lnSpc>
                <a:spcPct val="100000"/>
              </a:lnSpc>
              <a:spcBef>
                <a:spcPts val="0"/>
              </a:spcBef>
              <a:buClr>
                <a:srgbClr val="00BF96"/>
              </a:buClr>
              <a:buFont typeface="Wingdings" panose="05000000000000000000" pitchFamily="2" charset="2"/>
              <a:buChar char="§"/>
            </a:pPr>
            <a:r>
              <a:rPr lang="en-CA" sz="3200" b="1" dirty="0">
                <a:solidFill>
                  <a:prstClr val="black"/>
                </a:solidFill>
                <a:latin typeface="Arial Narrow" panose="020B0606020202030204" pitchFamily="34" charset="0"/>
              </a:rPr>
              <a:t>500 APBs / day</a:t>
            </a:r>
          </a:p>
          <a:p>
            <a:pPr marL="342900" indent="-342900" algn="l" defTabSz="457200">
              <a:lnSpc>
                <a:spcPct val="100000"/>
              </a:lnSpc>
              <a:spcBef>
                <a:spcPts val="0"/>
              </a:spcBef>
              <a:buClr>
                <a:srgbClr val="00BF96"/>
              </a:buClr>
              <a:buFont typeface="Wingdings" panose="05000000000000000000" pitchFamily="2" charset="2"/>
              <a:buChar char="§"/>
            </a:pPr>
            <a:r>
              <a:rPr lang="en-CA" sz="3200" b="1" dirty="0">
                <a:solidFill>
                  <a:prstClr val="black"/>
                </a:solidFill>
                <a:latin typeface="Arial Narrow" panose="020B0606020202030204" pitchFamily="34" charset="0"/>
              </a:rPr>
              <a:t>3 runs of irregular atrial tachycardia at 135/min</a:t>
            </a:r>
          </a:p>
          <a:p>
            <a:pPr marL="342900" indent="-342900" algn="l" defTabSz="457200">
              <a:lnSpc>
                <a:spcPct val="100000"/>
              </a:lnSpc>
              <a:spcBef>
                <a:spcPts val="0"/>
              </a:spcBef>
              <a:buClr>
                <a:srgbClr val="00BF96"/>
              </a:buClr>
              <a:buFont typeface="Wingdings" panose="05000000000000000000" pitchFamily="2" charset="2"/>
              <a:buChar char="§"/>
            </a:pPr>
            <a:r>
              <a:rPr lang="en-CA" sz="3200" b="1" dirty="0">
                <a:solidFill>
                  <a:prstClr val="black"/>
                </a:solidFill>
                <a:latin typeface="Arial Narrow" panose="020B0606020202030204" pitchFamily="34" charset="0"/>
              </a:rPr>
              <a:t>Longest episode is 2 mins</a:t>
            </a:r>
          </a:p>
        </p:txBody>
      </p:sp>
      <p:sp>
        <p:nvSpPr>
          <p:cNvPr id="14" name="TextBox 13">
            <a:extLst>
              <a:ext uri="{FF2B5EF4-FFF2-40B4-BE49-F238E27FC236}">
                <a16:creationId xmlns:a16="http://schemas.microsoft.com/office/drawing/2014/main" id="{D254BD92-8BF7-49D7-8882-8273C0D325B5}"/>
              </a:ext>
            </a:extLst>
          </p:cNvPr>
          <p:cNvSpPr txBox="1"/>
          <p:nvPr/>
        </p:nvSpPr>
        <p:spPr>
          <a:xfrm>
            <a:off x="3195263" y="2453453"/>
            <a:ext cx="5829477" cy="120032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
                <a:srgbClr val="00BF96"/>
              </a:buClr>
              <a:buSzTx/>
              <a:buFont typeface="Wingdings" panose="05000000000000000000" pitchFamily="2" charset="2"/>
              <a:buChar char="§"/>
              <a:tabLst/>
              <a:defRPr/>
            </a:pPr>
            <a:r>
              <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You order </a:t>
            </a:r>
            <a:r>
              <a:rPr kumimoji="0" lang="en-CA" sz="3600" b="1" i="0" u="none" strike="noStrike" kern="1200" cap="none" spc="0" normalizeH="0" noProof="0" dirty="0">
                <a:ln>
                  <a:noFill/>
                </a:ln>
                <a:solidFill>
                  <a:prstClr val="black"/>
                </a:solidFill>
                <a:effectLst/>
                <a:uLnTx/>
                <a:uFillTx/>
                <a:latin typeface="Arial Narrow" panose="020B0606020202030204" pitchFamily="34" charset="0"/>
                <a:ea typeface="+mn-ea"/>
                <a:cs typeface="+mn-cs"/>
              </a:rPr>
              <a:t>24 hour Holter</a:t>
            </a:r>
            <a:r>
              <a:rPr lang="en-CA" sz="3600" b="1" dirty="0">
                <a:solidFill>
                  <a:prstClr val="black"/>
                </a:solidFill>
                <a:latin typeface="Arial Narrow" panose="020B0606020202030204" pitchFamily="34" charset="0"/>
              </a:rPr>
              <a:t> monitoring </a:t>
            </a:r>
          </a:p>
        </p:txBody>
      </p:sp>
    </p:spTree>
    <p:extLst>
      <p:ext uri="{BB962C8B-B14F-4D97-AF65-F5344CB8AC3E}">
        <p14:creationId xmlns:p14="http://schemas.microsoft.com/office/powerpoint/2010/main" val="337508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6200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334742"/>
            <a:ext cx="7783077" cy="1200329"/>
          </a:xfrm>
          <a:prstGeom prst="rect">
            <a:avLst/>
          </a:prstGeom>
        </p:spPr>
        <p:txBody>
          <a:bodyPr wrap="square">
            <a:spAutoFit/>
          </a:bodyPr>
          <a:lstStyle/>
          <a:p>
            <a:pPr lvl="0" algn="ctr">
              <a:defRPr/>
            </a:pPr>
            <a:r>
              <a:rPr lang="en-US" sz="3600" b="1" dirty="0">
                <a:solidFill>
                  <a:srgbClr val="4D5052"/>
                </a:solidFill>
                <a:latin typeface="Arial Narrow" panose="020B0606020202030204" pitchFamily="34" charset="0"/>
                <a:cs typeface="Candara"/>
              </a:rPr>
              <a:t>Would YOU prescribe a DOAC to Priya based on her 24hr Holter findings?</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790389"/>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pic>
        <p:nvPicPr>
          <p:cNvPr id="5" name="Picture 4" descr="A picture containing table&#10;&#10;Description automatically generated">
            <a:extLst>
              <a:ext uri="{FF2B5EF4-FFF2-40B4-BE49-F238E27FC236}">
                <a16:creationId xmlns:a16="http://schemas.microsoft.com/office/drawing/2014/main" id="{48DB254C-1311-4C88-A0E4-172EAC7E15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1603" y="2976632"/>
            <a:ext cx="2861176" cy="2736000"/>
          </a:xfrm>
          <a:prstGeom prst="rect">
            <a:avLst/>
          </a:prstGeom>
        </p:spPr>
      </p:pic>
      <p:pic>
        <p:nvPicPr>
          <p:cNvPr id="8" name="Picture 7" descr="A close up of a logo&#10;&#10;Description automatically generated">
            <a:extLst>
              <a:ext uri="{FF2B5EF4-FFF2-40B4-BE49-F238E27FC236}">
                <a16:creationId xmlns:a16="http://schemas.microsoft.com/office/drawing/2014/main" id="{3F523400-A259-45EB-A423-D8D2D0766E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91170" y="3656097"/>
            <a:ext cx="3010588" cy="2878875"/>
          </a:xfrm>
          <a:prstGeom prst="rect">
            <a:avLst/>
          </a:prstGeom>
        </p:spPr>
      </p:pic>
    </p:spTree>
    <p:extLst>
      <p:ext uri="{BB962C8B-B14F-4D97-AF65-F5344CB8AC3E}">
        <p14:creationId xmlns:p14="http://schemas.microsoft.com/office/powerpoint/2010/main" val="1307025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4" name="Rectangle 3">
            <a:extLst>
              <a:ext uri="{FF2B5EF4-FFF2-40B4-BE49-F238E27FC236}">
                <a16:creationId xmlns:a16="http://schemas.microsoft.com/office/drawing/2014/main" id="{ABCB5FB6-A45A-43A8-9E75-4B43870F58DB}"/>
              </a:ext>
            </a:extLst>
          </p:cNvPr>
          <p:cNvSpPr/>
          <p:nvPr/>
        </p:nvSpPr>
        <p:spPr>
          <a:xfrm>
            <a:off x="3461033" y="1375324"/>
            <a:ext cx="5553180" cy="3970318"/>
          </a:xfrm>
          <a:prstGeom prst="rect">
            <a:avLst/>
          </a:prstGeom>
        </p:spPr>
        <p:txBody>
          <a:bodyPr wrap="square">
            <a:spAutoFit/>
          </a:bodyPr>
          <a:lstStyle/>
          <a:p>
            <a:pPr marL="342900" lvl="0" indent="-342900">
              <a:buClr>
                <a:srgbClr val="00BF96"/>
              </a:buClr>
              <a:buFont typeface="Wingdings" panose="05000000000000000000" pitchFamily="2" charset="2"/>
              <a:buChar char="§"/>
            </a:pPr>
            <a:r>
              <a:rPr lang="en-CA" sz="3600" b="1" dirty="0">
                <a:solidFill>
                  <a:prstClr val="black"/>
                </a:solidFill>
                <a:latin typeface="Arial Narrow" panose="020B0606020202030204" pitchFamily="34" charset="0"/>
              </a:rPr>
              <a:t>Ethel had a stroke recently with moderate neurological deficit.</a:t>
            </a:r>
          </a:p>
          <a:p>
            <a:pPr>
              <a:buClr>
                <a:srgbClr val="00BF96"/>
              </a:buClr>
            </a:pPr>
            <a:endParaRPr lang="en-CA" sz="3600" b="1" dirty="0">
              <a:solidFill>
                <a:prstClr val="black"/>
              </a:solidFill>
              <a:latin typeface="Arial Narrow" panose="020B0606020202030204" pitchFamily="34" charset="0"/>
            </a:endParaRPr>
          </a:p>
          <a:p>
            <a:pPr marL="342900" indent="-342900">
              <a:buClr>
                <a:srgbClr val="00BF96"/>
              </a:buClr>
              <a:buFont typeface="Wingdings" panose="05000000000000000000" pitchFamily="2" charset="2"/>
              <a:buChar char="§"/>
            </a:pPr>
            <a:r>
              <a:rPr lang="en-CA" sz="3600" b="1" dirty="0">
                <a:solidFill>
                  <a:prstClr val="black"/>
                </a:solidFill>
                <a:latin typeface="Arial Narrow" panose="020B0606020202030204" pitchFamily="34" charset="0"/>
              </a:rPr>
              <a:t>She is otherwise asymptomatic with no history of palpitations.</a:t>
            </a:r>
          </a:p>
        </p:txBody>
      </p:sp>
      <p:sp>
        <p:nvSpPr>
          <p:cNvPr id="11" name="TextBox 10">
            <a:extLst>
              <a:ext uri="{FF2B5EF4-FFF2-40B4-BE49-F238E27FC236}">
                <a16:creationId xmlns:a16="http://schemas.microsoft.com/office/drawing/2014/main" id="{312836AB-2380-4527-ADF5-49E22A4F52F7}"/>
              </a:ext>
            </a:extLst>
          </p:cNvPr>
          <p:cNvSpPr txBox="1"/>
          <p:nvPr/>
        </p:nvSpPr>
        <p:spPr>
          <a:xfrm>
            <a:off x="-643635" y="125227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Ethel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83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3" name="Picture 12" descr="A person wearing a costume&#10;&#10;Description automatically generated">
            <a:extLst>
              <a:ext uri="{FF2B5EF4-FFF2-40B4-BE49-F238E27FC236}">
                <a16:creationId xmlns:a16="http://schemas.microsoft.com/office/drawing/2014/main" id="{3C1B67F2-F894-4F7C-B078-EF714857A306}"/>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70" y="1030817"/>
            <a:ext cx="4289209" cy="5870269"/>
          </a:xfrm>
          <a:prstGeom prst="rect">
            <a:avLst/>
          </a:prstGeom>
        </p:spPr>
      </p:pic>
    </p:spTree>
    <p:extLst>
      <p:ext uri="{BB962C8B-B14F-4D97-AF65-F5344CB8AC3E}">
        <p14:creationId xmlns:p14="http://schemas.microsoft.com/office/powerpoint/2010/main" val="334137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2" name="TextBox 11">
            <a:extLst>
              <a:ext uri="{FF2B5EF4-FFF2-40B4-BE49-F238E27FC236}">
                <a16:creationId xmlns:a16="http://schemas.microsoft.com/office/drawing/2014/main" id="{7EAC8A2A-F062-46D1-93FE-75FBF1CD7EA1}"/>
              </a:ext>
            </a:extLst>
          </p:cNvPr>
          <p:cNvSpPr txBox="1"/>
          <p:nvPr/>
        </p:nvSpPr>
        <p:spPr>
          <a:xfrm>
            <a:off x="-643635" y="125227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Ethel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83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4" name="Picture 13" descr="A person wearing a costume&#10;&#10;Description automatically generated">
            <a:extLst>
              <a:ext uri="{FF2B5EF4-FFF2-40B4-BE49-F238E27FC236}">
                <a16:creationId xmlns:a16="http://schemas.microsoft.com/office/drawing/2014/main" id="{7EB1C1FE-2494-459C-A95A-4BDDE4FE01CC}"/>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665" y="1009502"/>
            <a:ext cx="4289209" cy="5870269"/>
          </a:xfrm>
          <a:prstGeom prst="rect">
            <a:avLst/>
          </a:prstGeom>
        </p:spPr>
      </p:pic>
      <p:pic>
        <p:nvPicPr>
          <p:cNvPr id="3" name="Picture 2">
            <a:extLst>
              <a:ext uri="{FF2B5EF4-FFF2-40B4-BE49-F238E27FC236}">
                <a16:creationId xmlns:a16="http://schemas.microsoft.com/office/drawing/2014/main" id="{9A1498F1-9047-4725-B81E-B7B9A35A903D}"/>
              </a:ext>
            </a:extLst>
          </p:cNvPr>
          <p:cNvPicPr>
            <a:picLocks noChangeAspect="1"/>
          </p:cNvPicPr>
          <p:nvPr/>
        </p:nvPicPr>
        <p:blipFill>
          <a:blip r:embed="rId6"/>
          <a:stretch>
            <a:fillRect/>
          </a:stretch>
        </p:blipFill>
        <p:spPr>
          <a:xfrm>
            <a:off x="3184538" y="1026387"/>
            <a:ext cx="5944115" cy="1365622"/>
          </a:xfrm>
          <a:prstGeom prst="rect">
            <a:avLst/>
          </a:prstGeom>
        </p:spPr>
      </p:pic>
      <p:pic>
        <p:nvPicPr>
          <p:cNvPr id="4" name="Picture 3">
            <a:extLst>
              <a:ext uri="{FF2B5EF4-FFF2-40B4-BE49-F238E27FC236}">
                <a16:creationId xmlns:a16="http://schemas.microsoft.com/office/drawing/2014/main" id="{C35ECE41-D19B-494F-A6B0-8F09B9547D34}"/>
              </a:ext>
            </a:extLst>
          </p:cNvPr>
          <p:cNvPicPr>
            <a:picLocks noChangeAspect="1"/>
          </p:cNvPicPr>
          <p:nvPr/>
        </p:nvPicPr>
        <p:blipFill>
          <a:blip r:embed="rId7"/>
          <a:stretch>
            <a:fillRect/>
          </a:stretch>
        </p:blipFill>
        <p:spPr>
          <a:xfrm>
            <a:off x="3186115" y="2439063"/>
            <a:ext cx="5950212" cy="1566808"/>
          </a:xfrm>
          <a:prstGeom prst="rect">
            <a:avLst/>
          </a:prstGeom>
        </p:spPr>
      </p:pic>
      <p:pic>
        <p:nvPicPr>
          <p:cNvPr id="5" name="Picture 4">
            <a:extLst>
              <a:ext uri="{FF2B5EF4-FFF2-40B4-BE49-F238E27FC236}">
                <a16:creationId xmlns:a16="http://schemas.microsoft.com/office/drawing/2014/main" id="{65A9608D-08C9-451F-AED1-3539D35810E4}"/>
              </a:ext>
            </a:extLst>
          </p:cNvPr>
          <p:cNvPicPr>
            <a:picLocks noChangeAspect="1"/>
          </p:cNvPicPr>
          <p:nvPr/>
        </p:nvPicPr>
        <p:blipFill>
          <a:blip r:embed="rId8"/>
          <a:stretch>
            <a:fillRect/>
          </a:stretch>
        </p:blipFill>
        <p:spPr>
          <a:xfrm>
            <a:off x="3178441" y="3973185"/>
            <a:ext cx="5950212" cy="2060627"/>
          </a:xfrm>
          <a:prstGeom prst="rect">
            <a:avLst/>
          </a:prstGeom>
        </p:spPr>
      </p:pic>
    </p:spTree>
    <p:extLst>
      <p:ext uri="{BB962C8B-B14F-4D97-AF65-F5344CB8AC3E}">
        <p14:creationId xmlns:p14="http://schemas.microsoft.com/office/powerpoint/2010/main" val="34351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8" name="TextBox 17">
            <a:extLst>
              <a:ext uri="{FF2B5EF4-FFF2-40B4-BE49-F238E27FC236}">
                <a16:creationId xmlns:a16="http://schemas.microsoft.com/office/drawing/2014/main" id="{D5C6CCB3-52F6-4D6E-B298-DAC7EE6A4AF4}"/>
              </a:ext>
            </a:extLst>
          </p:cNvPr>
          <p:cNvSpPr txBox="1"/>
          <p:nvPr/>
        </p:nvSpPr>
        <p:spPr>
          <a:xfrm>
            <a:off x="-643635" y="125227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Ethel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83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9" name="Picture 18" descr="A person wearing a costume&#10;&#10;Description automatically generated">
            <a:extLst>
              <a:ext uri="{FF2B5EF4-FFF2-40B4-BE49-F238E27FC236}">
                <a16:creationId xmlns:a16="http://schemas.microsoft.com/office/drawing/2014/main" id="{F7DC9493-97CE-404B-B2CE-90E59FE18429}"/>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665" y="1009502"/>
            <a:ext cx="4289209" cy="5870269"/>
          </a:xfrm>
          <a:prstGeom prst="rect">
            <a:avLst/>
          </a:prstGeom>
        </p:spPr>
      </p:pic>
      <p:sp>
        <p:nvSpPr>
          <p:cNvPr id="21" name="TextBox 20">
            <a:extLst>
              <a:ext uri="{FF2B5EF4-FFF2-40B4-BE49-F238E27FC236}">
                <a16:creationId xmlns:a16="http://schemas.microsoft.com/office/drawing/2014/main" id="{2E9E5248-F6BB-47D9-B405-1D9EF2B85500}"/>
              </a:ext>
            </a:extLst>
          </p:cNvPr>
          <p:cNvSpPr txBox="1"/>
          <p:nvPr/>
        </p:nvSpPr>
        <p:spPr>
          <a:xfrm>
            <a:off x="3259638" y="1728349"/>
            <a:ext cx="5884362" cy="3724096"/>
          </a:xfrm>
          <a:prstGeom prst="rect">
            <a:avLst/>
          </a:prstGeom>
          <a:noFill/>
        </p:spPr>
        <p:txBody>
          <a:bodyPr wrap="square" rtlCol="0">
            <a:spAutoFit/>
          </a:bodyPr>
          <a:lstStyle/>
          <a:p>
            <a:pPr marL="342900" lvl="0" indent="-342900">
              <a:buClr>
                <a:srgbClr val="00BF96"/>
              </a:buClr>
              <a:buFont typeface="Wingdings" panose="05000000000000000000" pitchFamily="2" charset="2"/>
              <a:buChar char="§"/>
            </a:pPr>
            <a:r>
              <a:rPr lang="en-CA" sz="3600" b="1" dirty="0">
                <a:solidFill>
                  <a:prstClr val="black"/>
                </a:solidFill>
                <a:latin typeface="Arial Narrow" panose="020B0606020202030204" pitchFamily="34" charset="0"/>
              </a:rPr>
              <a:t>MRI</a:t>
            </a:r>
          </a:p>
          <a:p>
            <a:pPr marL="800100" lvl="1" indent="-342900">
              <a:buClr>
                <a:srgbClr val="00BF96"/>
              </a:buClr>
              <a:buFont typeface="Wingdings" panose="05000000000000000000" pitchFamily="2" charset="2"/>
              <a:buChar char="§"/>
            </a:pPr>
            <a:r>
              <a:rPr lang="en-CA" sz="3200" b="1" dirty="0">
                <a:solidFill>
                  <a:prstClr val="black"/>
                </a:solidFill>
                <a:latin typeface="Arial Narrow" panose="020B0606020202030204" pitchFamily="34" charset="0"/>
              </a:rPr>
              <a:t>Embolic stroke pattern</a:t>
            </a:r>
          </a:p>
          <a:p>
            <a:pPr lvl="1">
              <a:buClr>
                <a:srgbClr val="00B0F0"/>
              </a:buClr>
            </a:pPr>
            <a:endParaRPr lang="en-CA" sz="3600" b="1" dirty="0">
              <a:solidFill>
                <a:prstClr val="black"/>
              </a:solidFill>
              <a:latin typeface="Arial Narrow" panose="020B0606020202030204" pitchFamily="34" charset="0"/>
            </a:endParaRPr>
          </a:p>
          <a:p>
            <a:pPr marL="342900" lvl="0" indent="-342900">
              <a:buClr>
                <a:srgbClr val="00BF96"/>
              </a:buClr>
              <a:buFont typeface="Wingdings" panose="05000000000000000000" pitchFamily="2" charset="2"/>
              <a:buChar char="§"/>
            </a:pPr>
            <a:r>
              <a:rPr lang="en-CA" sz="3600" b="1" dirty="0">
                <a:solidFill>
                  <a:prstClr val="black"/>
                </a:solidFill>
                <a:latin typeface="Arial Narrow" panose="020B0606020202030204" pitchFamily="34" charset="0"/>
              </a:rPr>
              <a:t>24 hr HOLTER</a:t>
            </a:r>
          </a:p>
          <a:p>
            <a:pPr marL="800100" lvl="1" indent="-342900">
              <a:buClr>
                <a:srgbClr val="00BF96"/>
              </a:buClr>
              <a:buFont typeface="Wingdings" panose="05000000000000000000" pitchFamily="2" charset="2"/>
              <a:buChar char="§"/>
            </a:pPr>
            <a:r>
              <a:rPr lang="en-CA" sz="3200" b="1" dirty="0">
                <a:solidFill>
                  <a:prstClr val="black"/>
                </a:solidFill>
                <a:latin typeface="Arial Narrow" panose="020B0606020202030204" pitchFamily="34" charset="0"/>
              </a:rPr>
              <a:t>750 APBs / day</a:t>
            </a:r>
          </a:p>
          <a:p>
            <a:pPr marL="800100" lvl="1" indent="-342900">
              <a:buClr>
                <a:srgbClr val="00BF96"/>
              </a:buClr>
              <a:buFont typeface="Wingdings" panose="05000000000000000000" pitchFamily="2" charset="2"/>
              <a:buChar char="§"/>
            </a:pPr>
            <a:r>
              <a:rPr lang="en-CA" sz="3200" b="1" dirty="0">
                <a:solidFill>
                  <a:prstClr val="black"/>
                </a:solidFill>
                <a:latin typeface="Arial Narrow" panose="020B0606020202030204" pitchFamily="34" charset="0"/>
              </a:rPr>
              <a:t>No runs of atrial tachycardia or AF</a:t>
            </a:r>
          </a:p>
        </p:txBody>
      </p:sp>
    </p:spTree>
    <p:extLst>
      <p:ext uri="{BB962C8B-B14F-4D97-AF65-F5344CB8AC3E}">
        <p14:creationId xmlns:p14="http://schemas.microsoft.com/office/powerpoint/2010/main" val="157701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5BCA67A2-4C59-4F55-8A73-DEBC72818047}"/>
              </a:ext>
            </a:extLst>
          </p:cNvPr>
          <p:cNvSpPr txBox="1"/>
          <p:nvPr/>
        </p:nvSpPr>
        <p:spPr>
          <a:xfrm>
            <a:off x="0" y="1073457"/>
            <a:ext cx="9144000" cy="5364000"/>
          </a:xfrm>
          <a:prstGeom prst="rect">
            <a:avLst/>
          </a:prstGeom>
          <a:solidFill>
            <a:srgbClr val="3A3A3C"/>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69441"/>
          </a:xfrm>
          <a:prstGeom prst="rect">
            <a:avLst/>
          </a:prstGeom>
          <a:noFill/>
        </p:spPr>
        <p:txBody>
          <a:bodyPr wrap="square">
            <a:spAutoFit/>
          </a:bodyPr>
          <a:lstStyle/>
          <a:p>
            <a:pPr lvl="0">
              <a:defRPr/>
            </a:pPr>
            <a:r>
              <a:rPr lang="en-CA" sz="4400" b="1" dirty="0">
                <a:solidFill>
                  <a:srgbClr val="3A3A3C"/>
                </a:solidFill>
                <a:latin typeface="Arial Narrow" panose="020B0606020202030204" pitchFamily="34" charset="0"/>
                <a:cs typeface="Aharoni" panose="02010803020104030203" pitchFamily="2" charset="-79"/>
              </a:rPr>
              <a:t>Learning Objectives</a:t>
            </a:r>
          </a:p>
        </p:txBody>
      </p:sp>
      <p:sp>
        <p:nvSpPr>
          <p:cNvPr id="39" name="TextBox 38">
            <a:extLst>
              <a:ext uri="{FF2B5EF4-FFF2-40B4-BE49-F238E27FC236}">
                <a16:creationId xmlns:a16="http://schemas.microsoft.com/office/drawing/2014/main" id="{05819861-85D3-492C-8C88-036B2F1CBFAA}"/>
              </a:ext>
            </a:extLst>
          </p:cNvPr>
          <p:cNvSpPr txBox="1"/>
          <p:nvPr/>
        </p:nvSpPr>
        <p:spPr>
          <a:xfrm>
            <a:off x="0" y="1805406"/>
            <a:ext cx="9144000" cy="1188720"/>
          </a:xfrm>
          <a:prstGeom prst="rect">
            <a:avLst/>
          </a:prstGeom>
          <a:solidFill>
            <a:srgbClr val="13A985"/>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0" name="Flowchart: Connector 39">
            <a:extLst>
              <a:ext uri="{FF2B5EF4-FFF2-40B4-BE49-F238E27FC236}">
                <a16:creationId xmlns:a16="http://schemas.microsoft.com/office/drawing/2014/main" id="{B93D9FBD-4228-45CB-B2D6-4B436BCA75F0}"/>
              </a:ext>
            </a:extLst>
          </p:cNvPr>
          <p:cNvSpPr/>
          <p:nvPr/>
        </p:nvSpPr>
        <p:spPr>
          <a:xfrm>
            <a:off x="266854" y="1932560"/>
            <a:ext cx="914400" cy="914400"/>
          </a:xfrm>
          <a:prstGeom prst="flowChartConnector">
            <a:avLst/>
          </a:prstGeom>
          <a:solidFill>
            <a:srgbClr val="22E6B7"/>
          </a:solidFill>
          <a:ln w="57150"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CA" sz="4400" b="1" kern="0" dirty="0">
                <a:solidFill>
                  <a:prstClr val="white"/>
                </a:solidFill>
                <a:latin typeface="Arial Narrow" panose="020B0606020202030204" pitchFamily="34" charset="0"/>
              </a:rPr>
              <a:t>I</a:t>
            </a:r>
            <a:endParaRPr kumimoji="0" lang="en-US"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41" name="TextBox 40">
            <a:extLst>
              <a:ext uri="{FF2B5EF4-FFF2-40B4-BE49-F238E27FC236}">
                <a16:creationId xmlns:a16="http://schemas.microsoft.com/office/drawing/2014/main" id="{0EEC26F2-9E22-4EBB-BDD0-164B7F862F57}"/>
              </a:ext>
            </a:extLst>
          </p:cNvPr>
          <p:cNvSpPr txBox="1"/>
          <p:nvPr/>
        </p:nvSpPr>
        <p:spPr>
          <a:xfrm>
            <a:off x="1665866" y="1958792"/>
            <a:ext cx="6993522" cy="830997"/>
          </a:xfrm>
          <a:prstGeom prst="rect">
            <a:avLst/>
          </a:prstGeom>
          <a:noFill/>
        </p:spPr>
        <p:txBody>
          <a:bodyPr wrap="square" rtlCol="0">
            <a:spAutoFit/>
          </a:bodyPr>
          <a:lstStyle/>
          <a:p>
            <a:pPr lvl="0"/>
            <a:r>
              <a:rPr lang="en-CA" sz="2400" b="1" dirty="0">
                <a:solidFill>
                  <a:prstClr val="white"/>
                </a:solidFill>
                <a:latin typeface="Arial Narrow" panose="020B0606020202030204" pitchFamily="34" charset="0"/>
              </a:rPr>
              <a:t>Apply different screening tools for excluding or diagnosing AF in the office setting </a:t>
            </a:r>
          </a:p>
        </p:txBody>
      </p:sp>
      <p:sp>
        <p:nvSpPr>
          <p:cNvPr id="42" name="TextBox 41">
            <a:extLst>
              <a:ext uri="{FF2B5EF4-FFF2-40B4-BE49-F238E27FC236}">
                <a16:creationId xmlns:a16="http://schemas.microsoft.com/office/drawing/2014/main" id="{FA3127BA-FB57-4EEB-B84C-825DC2848E85}"/>
              </a:ext>
            </a:extLst>
          </p:cNvPr>
          <p:cNvSpPr txBox="1"/>
          <p:nvPr/>
        </p:nvSpPr>
        <p:spPr>
          <a:xfrm>
            <a:off x="0" y="3261471"/>
            <a:ext cx="9144000" cy="1097280"/>
          </a:xfrm>
          <a:prstGeom prst="rect">
            <a:avLst/>
          </a:prstGeom>
          <a:solidFill>
            <a:srgbClr val="13A985"/>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Flowchart: Connector 42">
            <a:extLst>
              <a:ext uri="{FF2B5EF4-FFF2-40B4-BE49-F238E27FC236}">
                <a16:creationId xmlns:a16="http://schemas.microsoft.com/office/drawing/2014/main" id="{50BADEEC-7981-486D-9BBA-7B990F63BF7B}"/>
              </a:ext>
            </a:extLst>
          </p:cNvPr>
          <p:cNvSpPr/>
          <p:nvPr/>
        </p:nvSpPr>
        <p:spPr>
          <a:xfrm>
            <a:off x="266854" y="3343343"/>
            <a:ext cx="914400" cy="914400"/>
          </a:xfrm>
          <a:prstGeom prst="flowChartConnector">
            <a:avLst/>
          </a:prstGeom>
          <a:solidFill>
            <a:srgbClr val="22E6B7"/>
          </a:solidFill>
          <a:ln w="57150"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II</a:t>
            </a:r>
            <a:endParaRPr kumimoji="0" lang="en-US"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44" name="TextBox 43">
            <a:extLst>
              <a:ext uri="{FF2B5EF4-FFF2-40B4-BE49-F238E27FC236}">
                <a16:creationId xmlns:a16="http://schemas.microsoft.com/office/drawing/2014/main" id="{F1CC57EB-DBA1-4206-A917-FE8740BD4597}"/>
              </a:ext>
            </a:extLst>
          </p:cNvPr>
          <p:cNvSpPr txBox="1"/>
          <p:nvPr/>
        </p:nvSpPr>
        <p:spPr>
          <a:xfrm>
            <a:off x="1634698" y="3375744"/>
            <a:ext cx="7231228" cy="830997"/>
          </a:xfrm>
          <a:prstGeom prst="rect">
            <a:avLst/>
          </a:prstGeom>
          <a:noFill/>
        </p:spPr>
        <p:txBody>
          <a:bodyPr wrap="square" rtlCol="0">
            <a:spAutoFit/>
          </a:bodyPr>
          <a:lstStyle/>
          <a:p>
            <a:pPr lvl="0"/>
            <a:r>
              <a:rPr lang="en-CA" sz="2400" b="1" dirty="0">
                <a:solidFill>
                  <a:prstClr val="white"/>
                </a:solidFill>
                <a:latin typeface="Arial Narrow" panose="020B0606020202030204" pitchFamily="34" charset="0"/>
              </a:rPr>
              <a:t>Describe the prevalence and risks for SCAF and identify screening strategies</a:t>
            </a:r>
          </a:p>
        </p:txBody>
      </p:sp>
      <p:sp>
        <p:nvSpPr>
          <p:cNvPr id="45" name="Content Placeholder 2">
            <a:extLst>
              <a:ext uri="{FF2B5EF4-FFF2-40B4-BE49-F238E27FC236}">
                <a16:creationId xmlns:a16="http://schemas.microsoft.com/office/drawing/2014/main" id="{2C5A338A-FA1B-4916-A899-60BF13481DCC}"/>
              </a:ext>
            </a:extLst>
          </p:cNvPr>
          <p:cNvSpPr txBox="1">
            <a:spLocks/>
          </p:cNvSpPr>
          <p:nvPr/>
        </p:nvSpPr>
        <p:spPr>
          <a:xfrm>
            <a:off x="143997" y="1159604"/>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rPr>
              <a:t>Upon completion of this activity, participants should be able to:</a:t>
            </a:r>
            <a:br>
              <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rPr>
            </a:br>
            <a:endPar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CD97C8"/>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CD97C8"/>
              </a:solidFill>
              <a:effectLst/>
              <a:uLnTx/>
              <a:uFillTx/>
              <a:latin typeface="Arial Narrow" panose="020B0606020202030204" pitchFamily="34" charset="0"/>
              <a:ea typeface="+mn-ea"/>
              <a:cs typeface="Lato"/>
            </a:endParaRPr>
          </a:p>
        </p:txBody>
      </p:sp>
      <p:pic>
        <p:nvPicPr>
          <p:cNvPr id="19" name="Picture 18" descr="A close up of a sign&#10;&#10;Description automatically generated">
            <a:extLst>
              <a:ext uri="{FF2B5EF4-FFF2-40B4-BE49-F238E27FC236}">
                <a16:creationId xmlns:a16="http://schemas.microsoft.com/office/drawing/2014/main" id="{A1B5E6D8-FB48-4A58-A4C4-96D6D0FD90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21" name="Flowchart: Connector 20">
            <a:extLst>
              <a:ext uri="{FF2B5EF4-FFF2-40B4-BE49-F238E27FC236}">
                <a16:creationId xmlns:a16="http://schemas.microsoft.com/office/drawing/2014/main" id="{14066FE7-85DF-48A9-8E06-42D5BF1F211C}"/>
              </a:ext>
            </a:extLst>
          </p:cNvPr>
          <p:cNvSpPr/>
          <p:nvPr/>
        </p:nvSpPr>
        <p:spPr>
          <a:xfrm>
            <a:off x="7888406" y="5868987"/>
            <a:ext cx="972000" cy="972000"/>
          </a:xfrm>
          <a:prstGeom prst="flowChartConnector">
            <a:avLst/>
          </a:prstGeom>
          <a:solidFill>
            <a:srgbClr val="62C3A8"/>
          </a:solidFill>
          <a:ln>
            <a:solidFill>
              <a:srgbClr val="AEF4E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3E03D398-B221-49B0-9D3D-A8D906246C22}"/>
              </a:ext>
            </a:extLst>
          </p:cNvPr>
          <p:cNvSpPr txBox="1"/>
          <p:nvPr/>
        </p:nvSpPr>
        <p:spPr>
          <a:xfrm>
            <a:off x="0" y="6437457"/>
            <a:ext cx="9144000" cy="432000"/>
          </a:xfrm>
          <a:prstGeom prst="rect">
            <a:avLst/>
          </a:prstGeom>
          <a:solidFill>
            <a:srgbClr val="62C3A8"/>
          </a:solidFill>
        </p:spPr>
        <p:txBody>
          <a:bodyPr wrap="square" rtlCol="0">
            <a:spAutoFit/>
          </a:bodyPr>
          <a:lstStyle/>
          <a:p>
            <a:endParaRPr lang="en-CA" dirty="0"/>
          </a:p>
        </p:txBody>
      </p:sp>
      <p:pic>
        <p:nvPicPr>
          <p:cNvPr id="23" name="Picture 22">
            <a:extLst>
              <a:ext uri="{FF2B5EF4-FFF2-40B4-BE49-F238E27FC236}">
                <a16:creationId xmlns:a16="http://schemas.microsoft.com/office/drawing/2014/main" id="{F5C7E5DC-3E60-41A8-91E3-73F7CB42745E}"/>
              </a:ext>
            </a:extLst>
          </p:cNvPr>
          <p:cNvPicPr>
            <a:picLocks noChangeAspect="1"/>
          </p:cNvPicPr>
          <p:nvPr/>
        </p:nvPicPr>
        <p:blipFill>
          <a:blip r:embed="rId3"/>
          <a:stretch>
            <a:fillRect/>
          </a:stretch>
        </p:blipFill>
        <p:spPr>
          <a:xfrm>
            <a:off x="8063723" y="6005176"/>
            <a:ext cx="632477" cy="682082"/>
          </a:xfrm>
          <a:prstGeom prst="rect">
            <a:avLst/>
          </a:prstGeom>
        </p:spPr>
      </p:pic>
      <p:sp>
        <p:nvSpPr>
          <p:cNvPr id="16" name="TextBox 15">
            <a:extLst>
              <a:ext uri="{FF2B5EF4-FFF2-40B4-BE49-F238E27FC236}">
                <a16:creationId xmlns:a16="http://schemas.microsoft.com/office/drawing/2014/main" id="{395B44C3-4BF0-48BE-A091-49DA0246C439}"/>
              </a:ext>
            </a:extLst>
          </p:cNvPr>
          <p:cNvSpPr txBox="1"/>
          <p:nvPr/>
        </p:nvSpPr>
        <p:spPr>
          <a:xfrm>
            <a:off x="0" y="4688753"/>
            <a:ext cx="9144000" cy="1097280"/>
          </a:xfrm>
          <a:prstGeom prst="rect">
            <a:avLst/>
          </a:prstGeom>
          <a:solidFill>
            <a:srgbClr val="13A985"/>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7" name="Flowchart: Connector 16">
            <a:extLst>
              <a:ext uri="{FF2B5EF4-FFF2-40B4-BE49-F238E27FC236}">
                <a16:creationId xmlns:a16="http://schemas.microsoft.com/office/drawing/2014/main" id="{97B6A317-A2C1-4C8A-A15F-996DC1E7818B}"/>
              </a:ext>
            </a:extLst>
          </p:cNvPr>
          <p:cNvSpPr/>
          <p:nvPr/>
        </p:nvSpPr>
        <p:spPr>
          <a:xfrm>
            <a:off x="266854" y="4770625"/>
            <a:ext cx="914400" cy="914400"/>
          </a:xfrm>
          <a:prstGeom prst="flowChartConnector">
            <a:avLst/>
          </a:prstGeom>
          <a:solidFill>
            <a:srgbClr val="22E6B7"/>
          </a:solidFill>
          <a:ln w="57150"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III</a:t>
            </a:r>
            <a:endParaRPr kumimoji="0" lang="en-US"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8" name="TextBox 17">
            <a:extLst>
              <a:ext uri="{FF2B5EF4-FFF2-40B4-BE49-F238E27FC236}">
                <a16:creationId xmlns:a16="http://schemas.microsoft.com/office/drawing/2014/main" id="{B081D898-8F67-47F1-9C5B-8954A6004127}"/>
              </a:ext>
            </a:extLst>
          </p:cNvPr>
          <p:cNvSpPr txBox="1"/>
          <p:nvPr/>
        </p:nvSpPr>
        <p:spPr>
          <a:xfrm>
            <a:off x="1634698" y="4787952"/>
            <a:ext cx="7231228" cy="830997"/>
          </a:xfrm>
          <a:prstGeom prst="rect">
            <a:avLst/>
          </a:prstGeom>
          <a:noFill/>
        </p:spPr>
        <p:txBody>
          <a:bodyPr wrap="square" rtlCol="0">
            <a:spAutoFit/>
          </a:bodyPr>
          <a:lstStyle/>
          <a:p>
            <a:pPr lvl="0"/>
            <a:r>
              <a:rPr lang="en-CA" sz="2400" b="1" dirty="0">
                <a:solidFill>
                  <a:prstClr val="white"/>
                </a:solidFill>
                <a:latin typeface="Arial Narrow" panose="020B0606020202030204" pitchFamily="34" charset="0"/>
              </a:rPr>
              <a:t>Implement appropriate treatment strategies individualized to the patient’s characteristics</a:t>
            </a:r>
          </a:p>
        </p:txBody>
      </p:sp>
    </p:spTree>
    <p:extLst>
      <p:ext uri="{BB962C8B-B14F-4D97-AF65-F5344CB8AC3E}">
        <p14:creationId xmlns:p14="http://schemas.microsoft.com/office/powerpoint/2010/main" val="2661534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6200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281582"/>
            <a:ext cx="7783077" cy="1384995"/>
          </a:xfrm>
          <a:prstGeom prst="rect">
            <a:avLst/>
          </a:prstGeom>
        </p:spPr>
        <p:txBody>
          <a:bodyPr wrap="square">
            <a:spAutoFit/>
          </a:bodyPr>
          <a:lstStyle/>
          <a:p>
            <a:pPr lvl="0" algn="ctr">
              <a:defRPr/>
            </a:pPr>
            <a:r>
              <a:rPr lang="en-US" sz="2800" b="1" dirty="0">
                <a:solidFill>
                  <a:srgbClr val="4D5052"/>
                </a:solidFill>
                <a:latin typeface="Arial Narrow" panose="020B0606020202030204" pitchFamily="34" charset="0"/>
                <a:cs typeface="Candara"/>
              </a:rPr>
              <a:t>Would YOU prescribe a DOAC to Ethel post stroke which was deemed “cryptogenic” following initial in-hospital investigation?</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790389"/>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pic>
        <p:nvPicPr>
          <p:cNvPr id="5" name="Picture 4" descr="A picture containing table&#10;&#10;Description automatically generated">
            <a:extLst>
              <a:ext uri="{FF2B5EF4-FFF2-40B4-BE49-F238E27FC236}">
                <a16:creationId xmlns:a16="http://schemas.microsoft.com/office/drawing/2014/main" id="{48DB254C-1311-4C88-A0E4-172EAC7E15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1603" y="2976632"/>
            <a:ext cx="2861176" cy="2736000"/>
          </a:xfrm>
          <a:prstGeom prst="rect">
            <a:avLst/>
          </a:prstGeom>
        </p:spPr>
      </p:pic>
      <p:pic>
        <p:nvPicPr>
          <p:cNvPr id="8" name="Picture 7" descr="A close up of a logo&#10;&#10;Description automatically generated">
            <a:extLst>
              <a:ext uri="{FF2B5EF4-FFF2-40B4-BE49-F238E27FC236}">
                <a16:creationId xmlns:a16="http://schemas.microsoft.com/office/drawing/2014/main" id="{3F523400-A259-45EB-A423-D8D2D0766E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91170" y="3656097"/>
            <a:ext cx="3010588" cy="2878875"/>
          </a:xfrm>
          <a:prstGeom prst="rect">
            <a:avLst/>
          </a:prstGeom>
        </p:spPr>
      </p:pic>
    </p:spTree>
    <p:extLst>
      <p:ext uri="{BB962C8B-B14F-4D97-AF65-F5344CB8AC3E}">
        <p14:creationId xmlns:p14="http://schemas.microsoft.com/office/powerpoint/2010/main" val="527376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76432" y="1659962"/>
            <a:ext cx="8787314" cy="4088590"/>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1669321"/>
            <a:ext cx="210784" cy="4088590"/>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5" y="1666823"/>
            <a:ext cx="253195" cy="4088590"/>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5CC999E8-5C7F-4722-9893-AF5CE002417A}"/>
              </a:ext>
            </a:extLst>
          </p:cNvPr>
          <p:cNvSpPr/>
          <p:nvPr/>
        </p:nvSpPr>
        <p:spPr>
          <a:xfrm>
            <a:off x="161925" y="6420670"/>
            <a:ext cx="7660180" cy="466281"/>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SCAF = Subclinical atrial fibrillation</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Gladstone DJ, Spring M, Dorian P, </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Panzov</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V, Thorpe KE, Hall J, et al. </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N </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Engl</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J Med 2014; 370:2467-2477.</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92698"/>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228294"/>
            <a:ext cx="6720798" cy="584775"/>
          </a:xfrm>
          <a:prstGeom prst="rect">
            <a:avLst/>
          </a:prstGeom>
          <a:noFill/>
        </p:spPr>
        <p:txBody>
          <a:bodyPr wrap="square">
            <a:spAutoFit/>
          </a:bodyPr>
          <a:lstStyle/>
          <a:p>
            <a:pPr lvl="0">
              <a:defRPr/>
            </a:pPr>
            <a:r>
              <a:rPr lang="en-US" sz="3200" b="1" dirty="0">
                <a:solidFill>
                  <a:srgbClr val="3A3A3C"/>
                </a:solidFill>
                <a:latin typeface="Arial Narrow" panose="020B0606020202030204" pitchFamily="34" charset="0"/>
                <a:cs typeface="Aharoni" panose="02010803020104030203" pitchFamily="2" charset="-79"/>
              </a:rPr>
              <a:t>SCAF Detection for Cryptogenic Stroke</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sp>
        <p:nvSpPr>
          <p:cNvPr id="12" name="TextBox 11">
            <a:extLst>
              <a:ext uri="{FF2B5EF4-FFF2-40B4-BE49-F238E27FC236}">
                <a16:creationId xmlns:a16="http://schemas.microsoft.com/office/drawing/2014/main" id="{79EA668B-B91F-43C5-80D4-31944073A1EF}"/>
              </a:ext>
            </a:extLst>
          </p:cNvPr>
          <p:cNvSpPr txBox="1"/>
          <p:nvPr/>
        </p:nvSpPr>
        <p:spPr>
          <a:xfrm>
            <a:off x="210784" y="1695156"/>
            <a:ext cx="8978994" cy="4247317"/>
          </a:xfrm>
          <a:prstGeom prst="rect">
            <a:avLst/>
          </a:prstGeom>
          <a:noFill/>
        </p:spPr>
        <p:txBody>
          <a:bodyPr wrap="square" rtlCol="0">
            <a:spAutoFit/>
          </a:bodyPr>
          <a:lstStyle/>
          <a:p>
            <a:pPr marL="285750" lvl="0" indent="-285750" defTabSz="914400">
              <a:buClr>
                <a:srgbClr val="00BF96"/>
              </a:buClr>
              <a:buFont typeface="Wingdings" panose="05000000000000000000" pitchFamily="2" charset="2"/>
              <a:buChar char="§"/>
              <a:defRPr/>
            </a:pPr>
            <a:r>
              <a:rPr lang="en-CA" sz="2400" b="1" dirty="0">
                <a:solidFill>
                  <a:prstClr val="black"/>
                </a:solidFill>
                <a:latin typeface="Arial Narrow" panose="020B0606020202030204" pitchFamily="34" charset="0"/>
                <a:cs typeface="Candara"/>
              </a:rPr>
              <a:t>Incidence of cryptogenic stroke: 25-40% of strokes</a:t>
            </a:r>
          </a:p>
          <a:p>
            <a:pPr marR="0" lvl="0" algn="l" defTabSz="914400" rtl="0" eaLnBrk="1" fontAlgn="auto" latinLnBrk="0" hangingPunct="1">
              <a:lnSpc>
                <a:spcPct val="100000"/>
              </a:lnSpc>
              <a:spcBef>
                <a:spcPts val="0"/>
              </a:spcBef>
              <a:spcAft>
                <a:spcPts val="0"/>
              </a:spcAft>
              <a:buClrTx/>
              <a:buSzTx/>
              <a:tabLst/>
              <a:defRPr/>
            </a:pPr>
            <a:endPar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cs typeface="Candara"/>
            </a:endParaRPr>
          </a:p>
          <a:p>
            <a:pPr marL="285750" lvl="0" indent="-285750" defTabSz="914400">
              <a:buClr>
                <a:srgbClr val="00BF96"/>
              </a:buClr>
              <a:buFont typeface="Wingdings" panose="05000000000000000000" pitchFamily="2" charset="2"/>
              <a:buChar char="§"/>
              <a:defRPr/>
            </a:pPr>
            <a:r>
              <a:rPr lang="en-CA" sz="2400" b="1" dirty="0">
                <a:solidFill>
                  <a:prstClr val="black"/>
                </a:solidFill>
                <a:latin typeface="Arial Narrow" panose="020B0606020202030204" pitchFamily="34" charset="0"/>
                <a:cs typeface="Candara"/>
              </a:rPr>
              <a:t>Detection rates of SCAF in cryptogenic stroke: 0-25%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cs typeface="Candara"/>
            </a:endParaRPr>
          </a:p>
          <a:p>
            <a:pPr marL="285750" lvl="0" indent="-285750" defTabSz="914400">
              <a:buClr>
                <a:srgbClr val="00BF96"/>
              </a:buClr>
              <a:buFont typeface="Wingdings" panose="05000000000000000000" pitchFamily="2" charset="2"/>
              <a:buChar char="§"/>
              <a:defRPr/>
            </a:pPr>
            <a:r>
              <a:rPr lang="en-CA" sz="2400" b="1" dirty="0">
                <a:solidFill>
                  <a:prstClr val="black"/>
                </a:solidFill>
                <a:latin typeface="Arial Narrow" panose="020B0606020202030204" pitchFamily="34" charset="0"/>
                <a:cs typeface="Candara"/>
              </a:rPr>
              <a:t>SCAF detection strategies:</a:t>
            </a:r>
          </a:p>
          <a:p>
            <a:pPr marL="742950" lvl="1" indent="-285750" defTabSz="914400">
              <a:buClr>
                <a:srgbClr val="22E6B7"/>
              </a:buClr>
              <a:buFont typeface="Wingdings" panose="05000000000000000000" pitchFamily="2" charset="2"/>
              <a:buChar char="§"/>
              <a:defRPr/>
            </a:pPr>
            <a:r>
              <a:rPr lang="en-CA" sz="2400" dirty="0">
                <a:solidFill>
                  <a:prstClr val="black"/>
                </a:solidFill>
                <a:latin typeface="Arial Narrow" panose="020B0606020202030204" pitchFamily="34" charset="0"/>
                <a:cs typeface="Candara"/>
              </a:rPr>
              <a:t>In-hospital monitoring (e.g. scope, telemetry, Holter)</a:t>
            </a:r>
          </a:p>
          <a:p>
            <a:pPr marL="742950" lvl="1" indent="-285750" defTabSz="914400">
              <a:buClr>
                <a:srgbClr val="22E6B7"/>
              </a:buClr>
              <a:buFont typeface="Wingdings" panose="05000000000000000000" pitchFamily="2" charset="2"/>
              <a:buChar char="§"/>
              <a:defRPr/>
            </a:pPr>
            <a:r>
              <a:rPr lang="en-CA" sz="2400" dirty="0">
                <a:solidFill>
                  <a:prstClr val="black"/>
                </a:solidFill>
                <a:latin typeface="Arial Narrow" panose="020B0606020202030204" pitchFamily="34" charset="0"/>
                <a:cs typeface="Candara"/>
              </a:rPr>
              <a:t>Serial ECGs</a:t>
            </a:r>
          </a:p>
          <a:p>
            <a:pPr marL="742950" lvl="1" indent="-285750" defTabSz="914400">
              <a:buClr>
                <a:srgbClr val="22E6B7"/>
              </a:buClr>
              <a:buFont typeface="Wingdings" panose="05000000000000000000" pitchFamily="2" charset="2"/>
              <a:buChar char="§"/>
              <a:defRPr/>
            </a:pPr>
            <a:r>
              <a:rPr lang="en-CA" sz="2400" dirty="0">
                <a:solidFill>
                  <a:prstClr val="black"/>
                </a:solidFill>
                <a:latin typeface="Arial Narrow" panose="020B0606020202030204" pitchFamily="34" charset="0"/>
                <a:cs typeface="Candara"/>
              </a:rPr>
              <a:t>Outpatient Holter monitoring (24h, 48h, serial)</a:t>
            </a:r>
          </a:p>
          <a:p>
            <a:pPr marL="742950" lvl="1" indent="-285750" defTabSz="914400">
              <a:buClr>
                <a:srgbClr val="22E6B7"/>
              </a:buClr>
              <a:buFont typeface="Wingdings" panose="05000000000000000000" pitchFamily="2" charset="2"/>
              <a:buChar char="§"/>
              <a:defRPr/>
            </a:pPr>
            <a:r>
              <a:rPr lang="en-CA" sz="2400" dirty="0">
                <a:solidFill>
                  <a:prstClr val="black"/>
                </a:solidFill>
                <a:latin typeface="Arial Narrow" panose="020B0606020202030204" pitchFamily="34" charset="0"/>
                <a:cs typeface="Candara"/>
              </a:rPr>
              <a:t>External loop recorders (</a:t>
            </a:r>
            <a:r>
              <a:rPr lang="en-CA" sz="2400" dirty="0" err="1">
                <a:solidFill>
                  <a:prstClr val="black"/>
                </a:solidFill>
                <a:latin typeface="Arial Narrow" panose="020B0606020202030204" pitchFamily="34" charset="0"/>
                <a:cs typeface="Candara"/>
              </a:rPr>
              <a:t>eg.</a:t>
            </a:r>
            <a:r>
              <a:rPr lang="en-CA" sz="2400" dirty="0">
                <a:solidFill>
                  <a:prstClr val="black"/>
                </a:solidFill>
                <a:latin typeface="Arial Narrow" panose="020B0606020202030204" pitchFamily="34" charset="0"/>
                <a:cs typeface="Candara"/>
              </a:rPr>
              <a:t> King of Heart)</a:t>
            </a:r>
          </a:p>
          <a:p>
            <a:pPr marL="742950" lvl="1" indent="-285750" defTabSz="914400">
              <a:buClr>
                <a:srgbClr val="22E6B7"/>
              </a:buClr>
              <a:buFont typeface="Wingdings" panose="05000000000000000000" pitchFamily="2" charset="2"/>
              <a:buChar char="§"/>
              <a:defRPr/>
            </a:pPr>
            <a:r>
              <a:rPr lang="en-CA" sz="2400" dirty="0">
                <a:solidFill>
                  <a:prstClr val="black"/>
                </a:solidFill>
                <a:latin typeface="Arial Narrow" panose="020B0606020202030204" pitchFamily="34" charset="0"/>
                <a:cs typeface="Candara"/>
              </a:rPr>
              <a:t>Long-term outpatient monitoring (</a:t>
            </a:r>
            <a:r>
              <a:rPr lang="en-CA" sz="2400" dirty="0" err="1">
                <a:solidFill>
                  <a:prstClr val="black"/>
                </a:solidFill>
                <a:latin typeface="Arial Narrow" panose="020B0606020202030204" pitchFamily="34" charset="0"/>
                <a:cs typeface="Candara"/>
              </a:rPr>
              <a:t>eg.</a:t>
            </a:r>
            <a:r>
              <a:rPr lang="en-CA" sz="2400" dirty="0">
                <a:solidFill>
                  <a:prstClr val="black"/>
                </a:solidFill>
                <a:latin typeface="Arial Narrow" panose="020B0606020202030204" pitchFamily="34" charset="0"/>
                <a:cs typeface="Candara"/>
              </a:rPr>
              <a:t> </a:t>
            </a:r>
            <a:r>
              <a:rPr lang="en-CA" sz="2400" dirty="0" err="1">
                <a:solidFill>
                  <a:prstClr val="black"/>
                </a:solidFill>
                <a:latin typeface="Arial Narrow" panose="020B0606020202030204" pitchFamily="34" charset="0"/>
                <a:cs typeface="Candara"/>
              </a:rPr>
              <a:t>CardioSTAT</a:t>
            </a:r>
            <a:r>
              <a:rPr lang="en-CA" sz="2400" dirty="0">
                <a:solidFill>
                  <a:prstClr val="black"/>
                </a:solidFill>
                <a:latin typeface="Arial Narrow" panose="020B0606020202030204" pitchFamily="34" charset="0"/>
                <a:cs typeface="Candara"/>
              </a:rPr>
              <a:t>, Sirona) </a:t>
            </a:r>
          </a:p>
          <a:p>
            <a:pPr marL="742950" lvl="1" indent="-285750" defTabSz="914400">
              <a:buClr>
                <a:srgbClr val="22E6B7"/>
              </a:buClr>
              <a:buFont typeface="Wingdings" panose="05000000000000000000" pitchFamily="2" charset="2"/>
              <a:buChar char="§"/>
              <a:defRPr/>
            </a:pPr>
            <a:r>
              <a:rPr lang="en-CA" sz="2400" dirty="0">
                <a:solidFill>
                  <a:prstClr val="black"/>
                </a:solidFill>
                <a:latin typeface="Arial Narrow" panose="020B0606020202030204" pitchFamily="34" charset="0"/>
                <a:cs typeface="Candara"/>
              </a:rPr>
              <a:t>Insertable cardiac monitors (ICMs) (</a:t>
            </a:r>
            <a:r>
              <a:rPr lang="en-CA" sz="2400" dirty="0" err="1">
                <a:solidFill>
                  <a:prstClr val="black"/>
                </a:solidFill>
                <a:latin typeface="Arial Narrow" panose="020B0606020202030204" pitchFamily="34" charset="0"/>
                <a:cs typeface="Candara"/>
              </a:rPr>
              <a:t>eg.</a:t>
            </a:r>
            <a:r>
              <a:rPr lang="en-CA" sz="2400" dirty="0">
                <a:solidFill>
                  <a:prstClr val="black"/>
                </a:solidFill>
                <a:latin typeface="Arial Narrow" panose="020B0606020202030204" pitchFamily="34" charset="0"/>
                <a:cs typeface="Candara"/>
              </a:rPr>
              <a:t> Reveal)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1" i="0" u="none" strike="noStrike" kern="1200" cap="none" spc="0" normalizeH="0" baseline="0" noProof="0" dirty="0">
              <a:ln>
                <a:noFill/>
              </a:ln>
              <a:solidFill>
                <a:prstClr val="black"/>
              </a:solidFill>
              <a:effectLst/>
              <a:uLnTx/>
              <a:uFillTx/>
              <a:latin typeface="Arial Narrow" panose="020B0606020202030204" pitchFamily="34" charset="0"/>
              <a:cs typeface="Candara"/>
            </a:endParaRPr>
          </a:p>
        </p:txBody>
      </p:sp>
    </p:spTree>
    <p:extLst>
      <p:ext uri="{BB962C8B-B14F-4D97-AF65-F5344CB8AC3E}">
        <p14:creationId xmlns:p14="http://schemas.microsoft.com/office/powerpoint/2010/main" val="51288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76432" y="1659962"/>
            <a:ext cx="8787314" cy="4088590"/>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1669321"/>
            <a:ext cx="210784" cy="4088590"/>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5" y="1666823"/>
            <a:ext cx="253195" cy="4088590"/>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5CC999E8-5C7F-4722-9893-AF5CE002417A}"/>
              </a:ext>
            </a:extLst>
          </p:cNvPr>
          <p:cNvSpPr/>
          <p:nvPr/>
        </p:nvSpPr>
        <p:spPr>
          <a:xfrm>
            <a:off x="161925" y="6526994"/>
            <a:ext cx="7660180" cy="230832"/>
          </a:xfrm>
          <a:prstGeom prst="rect">
            <a:avLst/>
          </a:prstGeom>
        </p:spPr>
        <p:txBody>
          <a:bodyPr wrap="square">
            <a:spAutoFit/>
          </a:bodyPr>
          <a:lstStyle/>
          <a:p>
            <a:pPr lvl="0"/>
            <a:r>
              <a:rPr lang="nl-NL" sz="900" dirty="0">
                <a:solidFill>
                  <a:prstClr val="white"/>
                </a:solidFill>
                <a:latin typeface="Arial Narrow" panose="020B0606020202030204" pitchFamily="34" charset="0"/>
                <a:cs typeface="Arial"/>
              </a:rPr>
              <a:t>ASSERT: Van Gelder IC, et al. Eur Heart J 2017; 38(17):1339-1344.</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92698"/>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228294"/>
            <a:ext cx="6720798" cy="584775"/>
          </a:xfrm>
          <a:prstGeom prst="rect">
            <a:avLst/>
          </a:prstGeom>
          <a:noFill/>
        </p:spPr>
        <p:txBody>
          <a:bodyPr wrap="square">
            <a:spAutoFit/>
          </a:bodyPr>
          <a:lstStyle/>
          <a:p>
            <a:pPr lvl="0">
              <a:defRPr/>
            </a:pPr>
            <a:r>
              <a:rPr lang="en-US" sz="3200" b="1" dirty="0">
                <a:solidFill>
                  <a:srgbClr val="3A3A3C"/>
                </a:solidFill>
                <a:latin typeface="Arial Narrow" panose="020B0606020202030204" pitchFamily="34" charset="0"/>
                <a:cs typeface="Aharoni" panose="02010803020104030203" pitchFamily="2" charset="-79"/>
              </a:rPr>
              <a:t>SCAF Detection / Treatment Studies</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sp>
        <p:nvSpPr>
          <p:cNvPr id="13" name="TextBox 12">
            <a:extLst>
              <a:ext uri="{FF2B5EF4-FFF2-40B4-BE49-F238E27FC236}">
                <a16:creationId xmlns:a16="http://schemas.microsoft.com/office/drawing/2014/main" id="{45DC5B4E-02FD-43F0-A673-E8B8CC3AB159}"/>
              </a:ext>
            </a:extLst>
          </p:cNvPr>
          <p:cNvSpPr txBox="1"/>
          <p:nvPr/>
        </p:nvSpPr>
        <p:spPr>
          <a:xfrm>
            <a:off x="170318" y="1692022"/>
            <a:ext cx="8978994" cy="4001095"/>
          </a:xfrm>
          <a:prstGeom prst="rect">
            <a:avLst/>
          </a:prstGeom>
          <a:noFill/>
        </p:spPr>
        <p:txBody>
          <a:bodyPr wrap="square" rtlCol="0">
            <a:spAutoFit/>
          </a:bodyPr>
          <a:lstStyle/>
          <a:p>
            <a:pPr marL="285750" lvl="0" indent="-285750" defTabSz="914400">
              <a:buFont typeface="Wingdings" panose="05000000000000000000" pitchFamily="2" charset="2"/>
              <a:buChar char="§"/>
              <a:defRPr/>
            </a:pPr>
            <a:r>
              <a:rPr lang="en-CA" sz="2800" b="1" dirty="0">
                <a:solidFill>
                  <a:srgbClr val="0D755A"/>
                </a:solidFill>
                <a:latin typeface="Arial Narrow" panose="020B0606020202030204" pitchFamily="34" charset="0"/>
                <a:cs typeface="Candara"/>
              </a:rPr>
              <a:t>Diagnosis </a:t>
            </a:r>
          </a:p>
          <a:p>
            <a:pPr marL="742950" lvl="1" indent="-285750" defTabSz="914400">
              <a:buFont typeface="Wingdings" panose="05000000000000000000" pitchFamily="2" charset="2"/>
              <a:buChar char="§"/>
              <a:defRPr/>
            </a:pPr>
            <a:r>
              <a:rPr lang="en-CA" sz="2200" dirty="0">
                <a:solidFill>
                  <a:schemeClr val="tx1">
                    <a:lumMod val="75000"/>
                    <a:lumOff val="25000"/>
                  </a:schemeClr>
                </a:solidFill>
                <a:latin typeface="Arial Narrow" panose="020B0606020202030204" pitchFamily="34" charset="0"/>
                <a:cs typeface="Candara"/>
              </a:rPr>
              <a:t>EMBRACE Gladstone DJ, et al. NEJM 2013; 370:2467</a:t>
            </a:r>
          </a:p>
          <a:p>
            <a:pPr marL="742950" lvl="1" indent="-285750" defTabSz="914400">
              <a:buFont typeface="Wingdings" panose="05000000000000000000" pitchFamily="2" charset="2"/>
              <a:buChar char="§"/>
              <a:defRPr/>
            </a:pPr>
            <a:r>
              <a:rPr lang="en-CA" sz="2200" dirty="0">
                <a:solidFill>
                  <a:schemeClr val="tx1">
                    <a:lumMod val="75000"/>
                    <a:lumOff val="25000"/>
                  </a:schemeClr>
                </a:solidFill>
                <a:latin typeface="Arial Narrow" panose="020B0606020202030204" pitchFamily="34" charset="0"/>
                <a:cs typeface="Candara"/>
              </a:rPr>
              <a:t>CRYSTAL-AF </a:t>
            </a:r>
            <a:r>
              <a:rPr lang="en-CA" sz="2200" dirty="0" err="1">
                <a:solidFill>
                  <a:schemeClr val="tx1">
                    <a:lumMod val="75000"/>
                    <a:lumOff val="25000"/>
                  </a:schemeClr>
                </a:solidFill>
                <a:latin typeface="Arial Narrow" panose="020B0606020202030204" pitchFamily="34" charset="0"/>
                <a:cs typeface="Candara"/>
              </a:rPr>
              <a:t>Sanna</a:t>
            </a:r>
            <a:r>
              <a:rPr lang="en-CA" sz="2200" dirty="0">
                <a:solidFill>
                  <a:schemeClr val="tx1">
                    <a:lumMod val="75000"/>
                    <a:lumOff val="25000"/>
                  </a:schemeClr>
                </a:solidFill>
                <a:latin typeface="Arial Narrow" panose="020B0606020202030204" pitchFamily="34" charset="0"/>
                <a:cs typeface="Candara"/>
              </a:rPr>
              <a:t> T et al. NEJM 2014;370:2478</a:t>
            </a:r>
          </a:p>
          <a:p>
            <a:pPr marL="742950" lvl="1" indent="-285750" defTabSz="914400">
              <a:buFont typeface="Wingdings" panose="05000000000000000000" pitchFamily="2" charset="2"/>
              <a:buChar char="§"/>
              <a:defRPr/>
            </a:pPr>
            <a:r>
              <a:rPr lang="en-CA" sz="2200" dirty="0">
                <a:solidFill>
                  <a:schemeClr val="tx1">
                    <a:lumMod val="75000"/>
                    <a:lumOff val="25000"/>
                  </a:schemeClr>
                </a:solidFill>
                <a:latin typeface="Arial Narrow" panose="020B0606020202030204" pitchFamily="34" charset="0"/>
                <a:cs typeface="Candara"/>
              </a:rPr>
              <a:t>STROKE-STOP </a:t>
            </a:r>
            <a:r>
              <a:rPr lang="en-CA" sz="2200" dirty="0" err="1">
                <a:solidFill>
                  <a:schemeClr val="tx1">
                    <a:lumMod val="75000"/>
                    <a:lumOff val="25000"/>
                  </a:schemeClr>
                </a:solidFill>
                <a:latin typeface="Arial Narrow" panose="020B0606020202030204" pitchFamily="34" charset="0"/>
                <a:cs typeface="Candara"/>
              </a:rPr>
              <a:t>Svennberg</a:t>
            </a:r>
            <a:r>
              <a:rPr lang="en-CA" sz="2200" dirty="0">
                <a:solidFill>
                  <a:schemeClr val="tx1">
                    <a:lumMod val="75000"/>
                    <a:lumOff val="25000"/>
                  </a:schemeClr>
                </a:solidFill>
                <a:latin typeface="Arial Narrow" panose="020B0606020202030204" pitchFamily="34" charset="0"/>
                <a:cs typeface="Candara"/>
              </a:rPr>
              <a:t> E, et al. Circulation 2015; 131:2176</a:t>
            </a:r>
          </a:p>
          <a:p>
            <a:pPr marL="742950" lvl="1" indent="-285750" defTabSz="914400">
              <a:buFont typeface="Wingdings" panose="05000000000000000000" pitchFamily="2" charset="2"/>
              <a:buChar char="§"/>
              <a:defRPr/>
            </a:pPr>
            <a:r>
              <a:rPr lang="en-CA" sz="2200" dirty="0">
                <a:solidFill>
                  <a:schemeClr val="tx1">
                    <a:lumMod val="75000"/>
                    <a:lumOff val="25000"/>
                  </a:schemeClr>
                </a:solidFill>
                <a:latin typeface="Arial Narrow" panose="020B0606020202030204" pitchFamily="34" charset="0"/>
                <a:cs typeface="Candara"/>
              </a:rPr>
              <a:t>AF-SCREEN Freedman B et al. Circulation 2017;135:1851-1867</a:t>
            </a:r>
          </a:p>
          <a:p>
            <a:pPr marL="742950" lvl="1" indent="-285750" defTabSz="914400">
              <a:buFont typeface="Wingdings" panose="05000000000000000000" pitchFamily="2" charset="2"/>
              <a:buChar char="§"/>
              <a:defRPr/>
            </a:pPr>
            <a:r>
              <a:rPr lang="en-CA" sz="2200" dirty="0">
                <a:solidFill>
                  <a:schemeClr val="tx1">
                    <a:lumMod val="75000"/>
                    <a:lumOff val="25000"/>
                  </a:schemeClr>
                </a:solidFill>
                <a:latin typeface="Arial Narrow" panose="020B0606020202030204" pitchFamily="34" charset="0"/>
                <a:cs typeface="Candara"/>
              </a:rPr>
              <a:t>ASSERT-II Healey JS, et al. Circulation 2017; 136:1276</a:t>
            </a:r>
          </a:p>
          <a:p>
            <a:pPr lvl="1" defTabSz="914400">
              <a:defRPr/>
            </a:pPr>
            <a:endParaRPr kumimoji="0" lang="en-CA" sz="2200"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cs typeface="Candara"/>
            </a:endParaRPr>
          </a:p>
          <a:p>
            <a:pPr marL="285750" indent="-285750" defTabSz="914400">
              <a:buFont typeface="Wingdings" panose="05000000000000000000" pitchFamily="2" charset="2"/>
              <a:buChar char="§"/>
              <a:defRPr/>
            </a:pPr>
            <a:r>
              <a:rPr lang="en-US" sz="2800" b="1" dirty="0">
                <a:solidFill>
                  <a:srgbClr val="22E6B7"/>
                </a:solidFill>
                <a:latin typeface="Arial Narrow" panose="020B0606020202030204" pitchFamily="34" charset="0"/>
              </a:rPr>
              <a:t>Treatment </a:t>
            </a:r>
          </a:p>
          <a:p>
            <a:pPr marL="742950" lvl="1" indent="-285750" defTabSz="914400">
              <a:buFont typeface="Wingdings" panose="05000000000000000000" pitchFamily="2" charset="2"/>
              <a:buChar char="§"/>
              <a:defRPr/>
            </a:pPr>
            <a:r>
              <a:rPr lang="en-US" sz="2200" dirty="0">
                <a:solidFill>
                  <a:schemeClr val="tx1">
                    <a:lumMod val="75000"/>
                    <a:lumOff val="25000"/>
                  </a:schemeClr>
                </a:solidFill>
                <a:latin typeface="Arial Narrow" panose="020B0606020202030204" pitchFamily="34" charset="0"/>
              </a:rPr>
              <a:t>NAVIGATE-ESUS</a:t>
            </a:r>
          </a:p>
          <a:p>
            <a:pPr marL="742950" lvl="1" indent="-285750" defTabSz="914400">
              <a:buFont typeface="Wingdings" panose="05000000000000000000" pitchFamily="2" charset="2"/>
              <a:buChar char="§"/>
              <a:defRPr/>
            </a:pPr>
            <a:r>
              <a:rPr lang="en-US" sz="2200" dirty="0">
                <a:solidFill>
                  <a:schemeClr val="tx1">
                    <a:lumMod val="75000"/>
                    <a:lumOff val="25000"/>
                  </a:schemeClr>
                </a:solidFill>
                <a:latin typeface="Arial Narrow" panose="020B0606020202030204" pitchFamily="34" charset="0"/>
              </a:rPr>
              <a:t>RE-SPECT-ESUS</a:t>
            </a:r>
          </a:p>
          <a:p>
            <a:pPr marL="742950" lvl="1" indent="-285750" defTabSz="914400">
              <a:buFont typeface="Wingdings" panose="05000000000000000000" pitchFamily="2" charset="2"/>
              <a:buChar char="§"/>
              <a:defRPr/>
            </a:pPr>
            <a:r>
              <a:rPr lang="en-US" sz="2200" dirty="0">
                <a:solidFill>
                  <a:schemeClr val="tx1">
                    <a:lumMod val="75000"/>
                    <a:lumOff val="25000"/>
                  </a:schemeClr>
                </a:solidFill>
                <a:latin typeface="Arial Narrow" panose="020B0606020202030204" pitchFamily="34" charset="0"/>
              </a:rPr>
              <a:t>ARTESIA </a:t>
            </a:r>
          </a:p>
        </p:txBody>
      </p:sp>
    </p:spTree>
    <p:extLst>
      <p:ext uri="{BB962C8B-B14F-4D97-AF65-F5344CB8AC3E}">
        <p14:creationId xmlns:p14="http://schemas.microsoft.com/office/powerpoint/2010/main" val="3284190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76432" y="1659962"/>
            <a:ext cx="8787314" cy="4088590"/>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1669321"/>
            <a:ext cx="210784" cy="4088590"/>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5" y="1666823"/>
            <a:ext cx="253195" cy="4088590"/>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5CC999E8-5C7F-4722-9893-AF5CE002417A}"/>
              </a:ext>
            </a:extLst>
          </p:cNvPr>
          <p:cNvSpPr/>
          <p:nvPr/>
        </p:nvSpPr>
        <p:spPr>
          <a:xfrm>
            <a:off x="161925" y="6526994"/>
            <a:ext cx="7660180" cy="230832"/>
          </a:xfrm>
          <a:prstGeom prst="rect">
            <a:avLst/>
          </a:prstGeom>
        </p:spPr>
        <p:txBody>
          <a:bodyPr wrap="square">
            <a:spAutoFit/>
          </a:bodyPr>
          <a:lstStyle/>
          <a:p>
            <a:pPr lvl="0"/>
            <a:r>
              <a:rPr lang="en-CA" sz="900" dirty="0">
                <a:solidFill>
                  <a:prstClr val="white"/>
                </a:solidFill>
                <a:latin typeface="Arial Narrow" panose="020B0606020202030204" pitchFamily="34" charset="0"/>
                <a:cs typeface="Arial"/>
              </a:rPr>
              <a:t>Hart RG et al. Rivaroxaban for Stroke Prevention after Embolic Stroke of Undetermined Source. N </a:t>
            </a:r>
            <a:r>
              <a:rPr lang="en-CA" sz="900" dirty="0" err="1">
                <a:solidFill>
                  <a:prstClr val="white"/>
                </a:solidFill>
                <a:latin typeface="Arial Narrow" panose="020B0606020202030204" pitchFamily="34" charset="0"/>
                <a:cs typeface="Arial"/>
              </a:rPr>
              <a:t>Engl</a:t>
            </a:r>
            <a:r>
              <a:rPr lang="en-CA" sz="900" dirty="0">
                <a:solidFill>
                  <a:prstClr val="white"/>
                </a:solidFill>
                <a:latin typeface="Arial Narrow" panose="020B0606020202030204" pitchFamily="34" charset="0"/>
                <a:cs typeface="Arial"/>
              </a:rPr>
              <a:t> J Med 2018; 378:2191-2201</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92698"/>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84762"/>
            <a:ext cx="6720798" cy="1015663"/>
          </a:xfrm>
          <a:prstGeom prst="rect">
            <a:avLst/>
          </a:prstGeom>
          <a:noFill/>
        </p:spPr>
        <p:txBody>
          <a:bodyPr wrap="square">
            <a:spAutoFit/>
          </a:bodyPr>
          <a:lstStyle/>
          <a:p>
            <a:pPr lvl="0">
              <a:defRPr/>
            </a:pPr>
            <a:r>
              <a:rPr lang="en-US" sz="3200" b="1" dirty="0">
                <a:solidFill>
                  <a:srgbClr val="3A3A3C"/>
                </a:solidFill>
                <a:latin typeface="Arial Narrow" panose="020B0606020202030204" pitchFamily="34" charset="0"/>
                <a:cs typeface="Aharoni" panose="02010803020104030203" pitchFamily="2" charset="-79"/>
              </a:rPr>
              <a:t>NAVIGATE ESUS</a:t>
            </a:r>
            <a:br>
              <a:rPr lang="en-US" sz="3200" b="1" dirty="0">
                <a:solidFill>
                  <a:srgbClr val="3A3A3C"/>
                </a:solidFill>
                <a:latin typeface="Arial Narrow" panose="020B0606020202030204" pitchFamily="34" charset="0"/>
                <a:cs typeface="Aharoni" panose="02010803020104030203" pitchFamily="2" charset="-79"/>
              </a:rPr>
            </a:br>
            <a:r>
              <a:rPr lang="en-US" sz="2800" b="1" dirty="0">
                <a:solidFill>
                  <a:srgbClr val="3A3A3C"/>
                </a:solidFill>
                <a:latin typeface="Arial Narrow" panose="020B0606020202030204" pitchFamily="34" charset="0"/>
                <a:cs typeface="Aharoni" panose="02010803020104030203" pitchFamily="2" charset="-79"/>
              </a:rPr>
              <a:t>(Embolic Stroke of Undetermined Source)</a:t>
            </a:r>
            <a:endParaRPr lang="en-US" sz="3200" b="1" dirty="0">
              <a:solidFill>
                <a:srgbClr val="3A3A3C"/>
              </a:solidFill>
              <a:latin typeface="Arial Narrow" panose="020B0606020202030204" pitchFamily="34" charset="0"/>
              <a:cs typeface="Aharoni" panose="02010803020104030203" pitchFamily="2" charset="-79"/>
            </a:endParaRP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sp>
        <p:nvSpPr>
          <p:cNvPr id="13" name="TextBox 12">
            <a:extLst>
              <a:ext uri="{FF2B5EF4-FFF2-40B4-BE49-F238E27FC236}">
                <a16:creationId xmlns:a16="http://schemas.microsoft.com/office/drawing/2014/main" id="{45DC5B4E-02FD-43F0-A673-E8B8CC3AB159}"/>
              </a:ext>
            </a:extLst>
          </p:cNvPr>
          <p:cNvSpPr txBox="1"/>
          <p:nvPr/>
        </p:nvSpPr>
        <p:spPr>
          <a:xfrm>
            <a:off x="380768" y="1846195"/>
            <a:ext cx="8978994" cy="3477875"/>
          </a:xfrm>
          <a:prstGeom prst="rect">
            <a:avLst/>
          </a:prstGeom>
          <a:noFill/>
        </p:spPr>
        <p:txBody>
          <a:bodyPr wrap="square" rtlCol="0">
            <a:spAutoFit/>
          </a:bodyPr>
          <a:lstStyle/>
          <a:p>
            <a:pPr marL="285750" lvl="0" indent="-285750" defTabSz="914400">
              <a:spcAft>
                <a:spcPts val="600"/>
              </a:spcAft>
              <a:buClr>
                <a:srgbClr val="00BF96"/>
              </a:buClr>
              <a:buFont typeface="Wingdings" panose="05000000000000000000" pitchFamily="2" charset="2"/>
              <a:buChar char="§"/>
              <a:defRPr/>
            </a:pPr>
            <a:r>
              <a:rPr lang="en-CA" sz="2000" dirty="0">
                <a:solidFill>
                  <a:schemeClr val="tx1">
                    <a:lumMod val="85000"/>
                    <a:lumOff val="15000"/>
                  </a:schemeClr>
                </a:solidFill>
                <a:latin typeface="Arial Narrow" panose="020B0606020202030204" pitchFamily="34" charset="0"/>
                <a:cs typeface="Candara"/>
              </a:rPr>
              <a:t>N=7213; 459 sites; 31 countries</a:t>
            </a:r>
          </a:p>
          <a:p>
            <a:pPr marL="285750" lvl="0" indent="-285750" defTabSz="914400">
              <a:spcAft>
                <a:spcPts val="600"/>
              </a:spcAft>
              <a:buClr>
                <a:srgbClr val="00BF96"/>
              </a:buClr>
              <a:buFont typeface="Wingdings" panose="05000000000000000000" pitchFamily="2" charset="2"/>
              <a:buChar char="§"/>
              <a:defRPr/>
            </a:pPr>
            <a:r>
              <a:rPr lang="en-CA" sz="2000" dirty="0">
                <a:solidFill>
                  <a:schemeClr val="tx1">
                    <a:lumMod val="85000"/>
                    <a:lumOff val="15000"/>
                  </a:schemeClr>
                </a:solidFill>
                <a:latin typeface="Arial Narrow" panose="020B0606020202030204" pitchFamily="34" charset="0"/>
                <a:cs typeface="Candara"/>
              </a:rPr>
              <a:t>Age ≥ 60 (or ≥ 50 with at least one additional vascular risk factor)</a:t>
            </a:r>
          </a:p>
          <a:p>
            <a:pPr marL="285750" lvl="0" indent="-285750" defTabSz="914400">
              <a:spcAft>
                <a:spcPts val="600"/>
              </a:spcAft>
              <a:buClr>
                <a:srgbClr val="00BF96"/>
              </a:buClr>
              <a:buFont typeface="Wingdings" panose="05000000000000000000" pitchFamily="2" charset="2"/>
              <a:buChar char="§"/>
              <a:defRPr/>
            </a:pPr>
            <a:r>
              <a:rPr lang="en-CA" sz="2000" dirty="0">
                <a:solidFill>
                  <a:schemeClr val="tx1">
                    <a:lumMod val="85000"/>
                    <a:lumOff val="15000"/>
                  </a:schemeClr>
                </a:solidFill>
                <a:latin typeface="Arial Narrow" panose="020B0606020202030204" pitchFamily="34" charset="0"/>
                <a:cs typeface="Candara"/>
              </a:rPr>
              <a:t>AF excluded with minimum 20hrs monitoring</a:t>
            </a:r>
          </a:p>
          <a:p>
            <a:pPr marL="285750" lvl="0" indent="-285750" defTabSz="914400">
              <a:spcAft>
                <a:spcPts val="600"/>
              </a:spcAft>
              <a:buClr>
                <a:srgbClr val="00BF96"/>
              </a:buClr>
              <a:buFont typeface="Wingdings" panose="05000000000000000000" pitchFamily="2" charset="2"/>
              <a:buChar char="§"/>
              <a:defRPr/>
            </a:pPr>
            <a:r>
              <a:rPr lang="en-CA" sz="2000" dirty="0">
                <a:solidFill>
                  <a:schemeClr val="tx1">
                    <a:lumMod val="85000"/>
                    <a:lumOff val="15000"/>
                  </a:schemeClr>
                </a:solidFill>
                <a:latin typeface="Arial Narrow" panose="020B0606020202030204" pitchFamily="34" charset="0"/>
                <a:cs typeface="Candara"/>
              </a:rPr>
              <a:t>Carotid artery stenosis ≤ 50%</a:t>
            </a:r>
          </a:p>
          <a:p>
            <a:pPr marL="285750" lvl="0" indent="-285750" defTabSz="914400">
              <a:spcAft>
                <a:spcPts val="600"/>
              </a:spcAft>
              <a:buClr>
                <a:srgbClr val="00BF96"/>
              </a:buClr>
              <a:buFont typeface="Wingdings" panose="05000000000000000000" pitchFamily="2" charset="2"/>
              <a:buChar char="§"/>
              <a:defRPr/>
            </a:pPr>
            <a:r>
              <a:rPr lang="en-CA" sz="2000" dirty="0">
                <a:solidFill>
                  <a:schemeClr val="tx1">
                    <a:lumMod val="85000"/>
                    <a:lumOff val="15000"/>
                  </a:schemeClr>
                </a:solidFill>
                <a:latin typeface="Arial Narrow" panose="020B0606020202030204" pitchFamily="34" charset="0"/>
                <a:cs typeface="Candara"/>
              </a:rPr>
              <a:t>No thrombus detected </a:t>
            </a:r>
            <a:r>
              <a:rPr lang="en-CA" sz="2000" dirty="0" err="1">
                <a:solidFill>
                  <a:schemeClr val="tx1">
                    <a:lumMod val="85000"/>
                    <a:lumOff val="15000"/>
                  </a:schemeClr>
                </a:solidFill>
                <a:latin typeface="Arial Narrow" panose="020B0606020202030204" pitchFamily="34" charset="0"/>
                <a:cs typeface="Candara"/>
              </a:rPr>
              <a:t>detected</a:t>
            </a:r>
            <a:r>
              <a:rPr lang="en-CA" sz="2000" dirty="0">
                <a:solidFill>
                  <a:schemeClr val="tx1">
                    <a:lumMod val="85000"/>
                    <a:lumOff val="15000"/>
                  </a:schemeClr>
                </a:solidFill>
                <a:latin typeface="Arial Narrow" panose="020B0606020202030204" pitchFamily="34" charset="0"/>
                <a:cs typeface="Candara"/>
              </a:rPr>
              <a:t> by TTE or TEE</a:t>
            </a:r>
          </a:p>
          <a:p>
            <a:pPr marL="285750" lvl="0" indent="-285750" defTabSz="914400">
              <a:spcAft>
                <a:spcPts val="600"/>
              </a:spcAft>
              <a:buClr>
                <a:srgbClr val="00BF96"/>
              </a:buClr>
              <a:buFont typeface="Wingdings" panose="05000000000000000000" pitchFamily="2" charset="2"/>
              <a:buChar char="§"/>
              <a:defRPr/>
            </a:pPr>
            <a:r>
              <a:rPr lang="en-CA" sz="2000" dirty="0">
                <a:solidFill>
                  <a:schemeClr val="tx1">
                    <a:lumMod val="85000"/>
                    <a:lumOff val="15000"/>
                  </a:schemeClr>
                </a:solidFill>
                <a:latin typeface="Arial Narrow" panose="020B0606020202030204" pitchFamily="34" charset="0"/>
                <a:cs typeface="Candara"/>
              </a:rPr>
              <a:t>Rx: rivaroxaban 15mg vs ASA 100mg daily</a:t>
            </a:r>
          </a:p>
          <a:p>
            <a:pPr marL="285750" lvl="0" indent="-285750" defTabSz="914400">
              <a:spcAft>
                <a:spcPts val="600"/>
              </a:spcAft>
              <a:buClr>
                <a:srgbClr val="00BF96"/>
              </a:buClr>
              <a:buFont typeface="Wingdings" panose="05000000000000000000" pitchFamily="2" charset="2"/>
              <a:buChar char="§"/>
              <a:defRPr/>
            </a:pPr>
            <a:r>
              <a:rPr lang="en-CA" sz="2000" dirty="0">
                <a:solidFill>
                  <a:schemeClr val="tx1">
                    <a:lumMod val="85000"/>
                    <a:lumOff val="15000"/>
                  </a:schemeClr>
                </a:solidFill>
                <a:latin typeface="Arial Narrow" panose="020B0606020202030204" pitchFamily="34" charset="0"/>
                <a:cs typeface="Candara"/>
              </a:rPr>
              <a:t>Median F/U of 11 months</a:t>
            </a:r>
          </a:p>
          <a:p>
            <a:pPr marL="285750" lvl="0" indent="-285750" defTabSz="914400">
              <a:spcAft>
                <a:spcPts val="600"/>
              </a:spcAft>
              <a:buClr>
                <a:srgbClr val="00BF96"/>
              </a:buClr>
              <a:buFont typeface="Wingdings" panose="05000000000000000000" pitchFamily="2" charset="2"/>
              <a:buChar char="§"/>
              <a:defRPr/>
            </a:pPr>
            <a:r>
              <a:rPr lang="en-CA" sz="2000" dirty="0">
                <a:solidFill>
                  <a:schemeClr val="tx1">
                    <a:lumMod val="85000"/>
                    <a:lumOff val="15000"/>
                  </a:schemeClr>
                </a:solidFill>
                <a:latin typeface="Arial Narrow" panose="020B0606020202030204" pitchFamily="34" charset="0"/>
                <a:cs typeface="Candara"/>
              </a:rPr>
              <a:t>Stopped for FUTILITY – no difference in embolic strokes or systemic emboli</a:t>
            </a:r>
          </a:p>
          <a:p>
            <a:pPr marL="285750" lvl="0" indent="-285750" defTabSz="914400">
              <a:spcAft>
                <a:spcPts val="600"/>
              </a:spcAft>
              <a:buClr>
                <a:srgbClr val="00BF96"/>
              </a:buClr>
              <a:buFont typeface="Wingdings" panose="05000000000000000000" pitchFamily="2" charset="2"/>
              <a:buChar char="§"/>
              <a:defRPr/>
            </a:pPr>
            <a:r>
              <a:rPr lang="en-CA" sz="2000" dirty="0">
                <a:solidFill>
                  <a:schemeClr val="tx1">
                    <a:lumMod val="85000"/>
                    <a:lumOff val="15000"/>
                  </a:schemeClr>
                </a:solidFill>
                <a:latin typeface="Arial Narrow" panose="020B0606020202030204" pitchFamily="34" charset="0"/>
                <a:cs typeface="Candara"/>
              </a:rPr>
              <a:t>Increased major bleeding with rivaroxaban…</a:t>
            </a:r>
            <a:endParaRPr lang="en-US" dirty="0">
              <a:solidFill>
                <a:schemeClr val="tx1">
                  <a:lumMod val="75000"/>
                  <a:lumOff val="25000"/>
                </a:schemeClr>
              </a:solidFill>
              <a:latin typeface="Arial Narrow" panose="020B0606020202030204" pitchFamily="34" charset="0"/>
            </a:endParaRPr>
          </a:p>
        </p:txBody>
      </p:sp>
    </p:spTree>
    <p:extLst>
      <p:ext uri="{BB962C8B-B14F-4D97-AF65-F5344CB8AC3E}">
        <p14:creationId xmlns:p14="http://schemas.microsoft.com/office/powerpoint/2010/main" val="208641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21" name="Rectangle 20">
            <a:extLst>
              <a:ext uri="{FF2B5EF4-FFF2-40B4-BE49-F238E27FC236}">
                <a16:creationId xmlns:a16="http://schemas.microsoft.com/office/drawing/2014/main" id="{5CC999E8-5C7F-4722-9893-AF5CE002417A}"/>
              </a:ext>
            </a:extLst>
          </p:cNvPr>
          <p:cNvSpPr/>
          <p:nvPr/>
        </p:nvSpPr>
        <p:spPr>
          <a:xfrm>
            <a:off x="161925" y="6526994"/>
            <a:ext cx="7660180" cy="230832"/>
          </a:xfrm>
          <a:prstGeom prst="rect">
            <a:avLst/>
          </a:prstGeom>
        </p:spPr>
        <p:txBody>
          <a:bodyPr wrap="square">
            <a:spAutoFit/>
          </a:bodyPr>
          <a:lstStyle/>
          <a:p>
            <a:pPr lvl="0"/>
            <a:r>
              <a:rPr lang="en-CA" sz="900" dirty="0">
                <a:solidFill>
                  <a:prstClr val="white"/>
                </a:solidFill>
                <a:latin typeface="Arial Narrow" panose="020B0606020202030204" pitchFamily="34" charset="0"/>
                <a:cs typeface="Arial"/>
              </a:rPr>
              <a:t>Hart RG et al. Rivaroxaban for Stroke Prevention after Embolic Stroke of Undetermined Source. N </a:t>
            </a:r>
            <a:r>
              <a:rPr lang="en-CA" sz="900" dirty="0" err="1">
                <a:solidFill>
                  <a:prstClr val="white"/>
                </a:solidFill>
                <a:latin typeface="Arial Narrow" panose="020B0606020202030204" pitchFamily="34" charset="0"/>
                <a:cs typeface="Arial"/>
              </a:rPr>
              <a:t>Engl</a:t>
            </a:r>
            <a:r>
              <a:rPr lang="en-CA" sz="900" dirty="0">
                <a:solidFill>
                  <a:prstClr val="white"/>
                </a:solidFill>
                <a:latin typeface="Arial Narrow" panose="020B0606020202030204" pitchFamily="34" charset="0"/>
                <a:cs typeface="Arial"/>
              </a:rPr>
              <a:t> J Med 2018; 378:2191-2201</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92698"/>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58182"/>
            <a:ext cx="6720798" cy="1077218"/>
          </a:xfrm>
          <a:prstGeom prst="rect">
            <a:avLst/>
          </a:prstGeom>
          <a:noFill/>
        </p:spPr>
        <p:txBody>
          <a:bodyPr wrap="square">
            <a:spAutoFit/>
          </a:bodyPr>
          <a:lstStyle/>
          <a:p>
            <a:pPr lvl="0">
              <a:defRPr/>
            </a:pPr>
            <a:r>
              <a:rPr lang="en-US" sz="3200" b="1" dirty="0">
                <a:solidFill>
                  <a:srgbClr val="3A3A3C"/>
                </a:solidFill>
                <a:latin typeface="Arial Narrow" panose="020B0606020202030204" pitchFamily="34" charset="0"/>
                <a:cs typeface="Aharoni" panose="02010803020104030203" pitchFamily="2" charset="-79"/>
              </a:rPr>
              <a:t>NAVIGATE ESUS</a:t>
            </a:r>
            <a:br>
              <a:rPr lang="en-US" sz="3200" b="1" dirty="0">
                <a:solidFill>
                  <a:srgbClr val="3A3A3C"/>
                </a:solidFill>
                <a:latin typeface="Arial Narrow" panose="020B0606020202030204" pitchFamily="34" charset="0"/>
                <a:cs typeface="Aharoni" panose="02010803020104030203" pitchFamily="2" charset="-79"/>
              </a:rPr>
            </a:br>
            <a:r>
              <a:rPr lang="en-US" sz="3200" b="1" dirty="0">
                <a:solidFill>
                  <a:srgbClr val="3A3A3C"/>
                </a:solidFill>
                <a:latin typeface="Arial Narrow" panose="020B0606020202030204" pitchFamily="34" charset="0"/>
                <a:cs typeface="Aharoni" panose="02010803020104030203" pitchFamily="2" charset="-79"/>
              </a:rPr>
              <a:t>Efficacy Outcomes</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pic>
        <p:nvPicPr>
          <p:cNvPr id="2" name="Picture 1">
            <a:extLst>
              <a:ext uri="{FF2B5EF4-FFF2-40B4-BE49-F238E27FC236}">
                <a16:creationId xmlns:a16="http://schemas.microsoft.com/office/drawing/2014/main" id="{5B093E2A-5C9B-469B-90AE-B5DFB2C44E67}"/>
              </a:ext>
            </a:extLst>
          </p:cNvPr>
          <p:cNvPicPr>
            <a:picLocks noChangeAspect="1"/>
          </p:cNvPicPr>
          <p:nvPr/>
        </p:nvPicPr>
        <p:blipFill>
          <a:blip r:embed="rId5"/>
          <a:stretch>
            <a:fillRect/>
          </a:stretch>
        </p:blipFill>
        <p:spPr>
          <a:xfrm>
            <a:off x="253658" y="1340613"/>
            <a:ext cx="8728417" cy="45134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33100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21" name="Rectangle 20">
            <a:extLst>
              <a:ext uri="{FF2B5EF4-FFF2-40B4-BE49-F238E27FC236}">
                <a16:creationId xmlns:a16="http://schemas.microsoft.com/office/drawing/2014/main" id="{5CC999E8-5C7F-4722-9893-AF5CE002417A}"/>
              </a:ext>
            </a:extLst>
          </p:cNvPr>
          <p:cNvSpPr/>
          <p:nvPr/>
        </p:nvSpPr>
        <p:spPr>
          <a:xfrm>
            <a:off x="161925" y="6526994"/>
            <a:ext cx="7660180" cy="230832"/>
          </a:xfrm>
          <a:prstGeom prst="rect">
            <a:avLst/>
          </a:prstGeom>
        </p:spPr>
        <p:txBody>
          <a:bodyPr wrap="square">
            <a:spAutoFit/>
          </a:bodyPr>
          <a:lstStyle/>
          <a:p>
            <a:pPr lvl="0"/>
            <a:r>
              <a:rPr lang="en-CA" sz="900" dirty="0">
                <a:solidFill>
                  <a:prstClr val="white"/>
                </a:solidFill>
                <a:latin typeface="Arial Narrow" panose="020B0606020202030204" pitchFamily="34" charset="0"/>
                <a:cs typeface="Arial"/>
              </a:rPr>
              <a:t>Hart RG et al. Rivaroxaban for Stroke Prevention after Embolic Stroke of Undetermined Source. N </a:t>
            </a:r>
            <a:r>
              <a:rPr lang="en-CA" sz="900" dirty="0" err="1">
                <a:solidFill>
                  <a:prstClr val="white"/>
                </a:solidFill>
                <a:latin typeface="Arial Narrow" panose="020B0606020202030204" pitchFamily="34" charset="0"/>
                <a:cs typeface="Arial"/>
              </a:rPr>
              <a:t>Engl</a:t>
            </a:r>
            <a:r>
              <a:rPr lang="en-CA" sz="900" dirty="0">
                <a:solidFill>
                  <a:prstClr val="white"/>
                </a:solidFill>
                <a:latin typeface="Arial Narrow" panose="020B0606020202030204" pitchFamily="34" charset="0"/>
                <a:cs typeface="Arial"/>
              </a:rPr>
              <a:t> J Med 2018; 378:2191-2201</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92698"/>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58182"/>
            <a:ext cx="6720798" cy="1077218"/>
          </a:xfrm>
          <a:prstGeom prst="rect">
            <a:avLst/>
          </a:prstGeom>
          <a:noFill/>
        </p:spPr>
        <p:txBody>
          <a:bodyPr wrap="square">
            <a:spAutoFit/>
          </a:bodyPr>
          <a:lstStyle/>
          <a:p>
            <a:pPr lvl="0">
              <a:defRPr/>
            </a:pPr>
            <a:r>
              <a:rPr lang="en-US" sz="3200" b="1" dirty="0">
                <a:solidFill>
                  <a:srgbClr val="3A3A3C"/>
                </a:solidFill>
                <a:latin typeface="Arial Narrow" panose="020B0606020202030204" pitchFamily="34" charset="0"/>
                <a:cs typeface="Aharoni" panose="02010803020104030203" pitchFamily="2" charset="-79"/>
              </a:rPr>
              <a:t>NAVIGATE ESUS</a:t>
            </a:r>
            <a:br>
              <a:rPr lang="en-US" sz="3200" b="1" dirty="0">
                <a:solidFill>
                  <a:srgbClr val="3A3A3C"/>
                </a:solidFill>
                <a:latin typeface="Arial Narrow" panose="020B0606020202030204" pitchFamily="34" charset="0"/>
                <a:cs typeface="Aharoni" panose="02010803020104030203" pitchFamily="2" charset="-79"/>
              </a:rPr>
            </a:br>
            <a:r>
              <a:rPr lang="en-US" sz="3200" b="1" dirty="0">
                <a:solidFill>
                  <a:srgbClr val="3A3A3C"/>
                </a:solidFill>
                <a:latin typeface="Arial Narrow" panose="020B0606020202030204" pitchFamily="34" charset="0"/>
                <a:cs typeface="Aharoni" panose="02010803020104030203" pitchFamily="2" charset="-79"/>
              </a:rPr>
              <a:t>Efficacy Outcomes</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sp>
        <p:nvSpPr>
          <p:cNvPr id="13" name="Rectangle 12">
            <a:extLst>
              <a:ext uri="{FF2B5EF4-FFF2-40B4-BE49-F238E27FC236}">
                <a16:creationId xmlns:a16="http://schemas.microsoft.com/office/drawing/2014/main" id="{75694C95-39B6-4632-89EB-7DE8432C90BA}"/>
              </a:ext>
            </a:extLst>
          </p:cNvPr>
          <p:cNvSpPr/>
          <p:nvPr/>
        </p:nvSpPr>
        <p:spPr>
          <a:xfrm>
            <a:off x="1103508" y="5896557"/>
            <a:ext cx="7137069" cy="307777"/>
          </a:xfrm>
          <a:prstGeom prst="rect">
            <a:avLst/>
          </a:prstGeom>
        </p:spPr>
        <p:txBody>
          <a:bodyPr wrap="square">
            <a:spAutoFit/>
          </a:bodyPr>
          <a:lstStyle/>
          <a:p>
            <a:pPr algn="ctr"/>
            <a:r>
              <a:rPr lang="en-CA" sz="1400" b="1" dirty="0">
                <a:solidFill>
                  <a:schemeClr val="tx1">
                    <a:lumMod val="85000"/>
                    <a:lumOff val="15000"/>
                  </a:schemeClr>
                </a:solidFill>
                <a:latin typeface="Arial Narrow" panose="020B0606020202030204" pitchFamily="34" charset="0"/>
              </a:rPr>
              <a:t>Insets show the same data on an enlarged y axis.</a:t>
            </a:r>
            <a:endParaRPr lang="en-US" sz="1400" b="1" dirty="0">
              <a:solidFill>
                <a:schemeClr val="tx1">
                  <a:lumMod val="85000"/>
                  <a:lumOff val="15000"/>
                </a:schemeClr>
              </a:solidFill>
              <a:latin typeface="Arial Narrow" panose="020B0606020202030204" pitchFamily="34" charset="0"/>
            </a:endParaRPr>
          </a:p>
        </p:txBody>
      </p:sp>
      <p:pic>
        <p:nvPicPr>
          <p:cNvPr id="5" name="Picture 4">
            <a:extLst>
              <a:ext uri="{FF2B5EF4-FFF2-40B4-BE49-F238E27FC236}">
                <a16:creationId xmlns:a16="http://schemas.microsoft.com/office/drawing/2014/main" id="{C9FCFF71-6F86-4200-9975-8B2D61468CCD}"/>
              </a:ext>
            </a:extLst>
          </p:cNvPr>
          <p:cNvPicPr>
            <a:picLocks noChangeAspect="1"/>
          </p:cNvPicPr>
          <p:nvPr/>
        </p:nvPicPr>
        <p:blipFill>
          <a:blip r:embed="rId5"/>
          <a:stretch>
            <a:fillRect/>
          </a:stretch>
        </p:blipFill>
        <p:spPr>
          <a:xfrm>
            <a:off x="124132" y="1420960"/>
            <a:ext cx="4368124" cy="4447545"/>
          </a:xfrm>
          <a:prstGeom prst="rect">
            <a:avLst/>
          </a:prstGeom>
        </p:spPr>
      </p:pic>
      <p:pic>
        <p:nvPicPr>
          <p:cNvPr id="6" name="Picture 5">
            <a:extLst>
              <a:ext uri="{FF2B5EF4-FFF2-40B4-BE49-F238E27FC236}">
                <a16:creationId xmlns:a16="http://schemas.microsoft.com/office/drawing/2014/main" id="{0F4D6E1F-CE88-4FDB-8444-E464E7CED872}"/>
              </a:ext>
            </a:extLst>
          </p:cNvPr>
          <p:cNvPicPr>
            <a:picLocks noChangeAspect="1"/>
          </p:cNvPicPr>
          <p:nvPr/>
        </p:nvPicPr>
        <p:blipFill>
          <a:blip r:embed="rId6"/>
          <a:stretch>
            <a:fillRect/>
          </a:stretch>
        </p:blipFill>
        <p:spPr>
          <a:xfrm>
            <a:off x="4575935" y="1420960"/>
            <a:ext cx="4443933" cy="4315048"/>
          </a:xfrm>
          <a:prstGeom prst="rect">
            <a:avLst/>
          </a:prstGeom>
        </p:spPr>
      </p:pic>
    </p:spTree>
    <p:extLst>
      <p:ext uri="{BB962C8B-B14F-4D97-AF65-F5344CB8AC3E}">
        <p14:creationId xmlns:p14="http://schemas.microsoft.com/office/powerpoint/2010/main" val="213670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76432" y="1659962"/>
            <a:ext cx="8787314" cy="4088590"/>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1669321"/>
            <a:ext cx="210784" cy="4088590"/>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5" y="1666823"/>
            <a:ext cx="253195" cy="4088590"/>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5CC999E8-5C7F-4722-9893-AF5CE002417A}"/>
              </a:ext>
            </a:extLst>
          </p:cNvPr>
          <p:cNvSpPr/>
          <p:nvPr/>
        </p:nvSpPr>
        <p:spPr>
          <a:xfrm>
            <a:off x="161925" y="6526994"/>
            <a:ext cx="7660180" cy="230832"/>
          </a:xfrm>
          <a:prstGeom prst="rect">
            <a:avLst/>
          </a:prstGeom>
        </p:spPr>
        <p:txBody>
          <a:bodyPr wrap="square">
            <a:spAutoFit/>
          </a:bodyPr>
          <a:lstStyle/>
          <a:p>
            <a:pPr lvl="0"/>
            <a:r>
              <a:rPr lang="en-US" sz="900" dirty="0">
                <a:solidFill>
                  <a:prstClr val="white"/>
                </a:solidFill>
                <a:latin typeface="Arial Narrow" panose="020B0606020202030204" pitchFamily="34" charset="0"/>
                <a:cs typeface="Arial"/>
              </a:rPr>
              <a:t>Results presented at the World Stroke Congress in Montreal – October 2018</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92698"/>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84762"/>
            <a:ext cx="6720798" cy="1015663"/>
          </a:xfrm>
          <a:prstGeom prst="rect">
            <a:avLst/>
          </a:prstGeom>
          <a:noFill/>
        </p:spPr>
        <p:txBody>
          <a:bodyPr wrap="square">
            <a:spAutoFit/>
          </a:bodyPr>
          <a:lstStyle/>
          <a:p>
            <a:pPr lvl="0">
              <a:defRPr/>
            </a:pPr>
            <a:r>
              <a:rPr lang="en-US" sz="3200" b="1" dirty="0">
                <a:solidFill>
                  <a:srgbClr val="3A3A3C"/>
                </a:solidFill>
                <a:latin typeface="Arial Narrow" panose="020B0606020202030204" pitchFamily="34" charset="0"/>
                <a:cs typeface="Aharoni" panose="02010803020104030203" pitchFamily="2" charset="-79"/>
              </a:rPr>
              <a:t>RE-SPECT-ESUS</a:t>
            </a:r>
            <a:br>
              <a:rPr lang="en-US" sz="3200" b="1" dirty="0">
                <a:solidFill>
                  <a:srgbClr val="3A3A3C"/>
                </a:solidFill>
                <a:latin typeface="Arial Narrow" panose="020B0606020202030204" pitchFamily="34" charset="0"/>
                <a:cs typeface="Aharoni" panose="02010803020104030203" pitchFamily="2" charset="-79"/>
              </a:rPr>
            </a:br>
            <a:r>
              <a:rPr lang="en-US" sz="2800" b="1" dirty="0">
                <a:solidFill>
                  <a:srgbClr val="3A3A3C"/>
                </a:solidFill>
                <a:latin typeface="Arial Narrow" panose="020B0606020202030204" pitchFamily="34" charset="0"/>
                <a:cs typeface="Aharoni" panose="02010803020104030203" pitchFamily="2" charset="-79"/>
              </a:rPr>
              <a:t>(Embolic Stroke of Undetermined Source)</a:t>
            </a:r>
            <a:endParaRPr lang="en-US" sz="3200" b="1" dirty="0">
              <a:solidFill>
                <a:srgbClr val="3A3A3C"/>
              </a:solidFill>
              <a:latin typeface="Arial Narrow" panose="020B0606020202030204" pitchFamily="34" charset="0"/>
              <a:cs typeface="Aharoni" panose="02010803020104030203" pitchFamily="2" charset="-79"/>
            </a:endParaRP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sp>
        <p:nvSpPr>
          <p:cNvPr id="13" name="TextBox 12">
            <a:extLst>
              <a:ext uri="{FF2B5EF4-FFF2-40B4-BE49-F238E27FC236}">
                <a16:creationId xmlns:a16="http://schemas.microsoft.com/office/drawing/2014/main" id="{45DC5B4E-02FD-43F0-A673-E8B8CC3AB159}"/>
              </a:ext>
            </a:extLst>
          </p:cNvPr>
          <p:cNvSpPr txBox="1"/>
          <p:nvPr/>
        </p:nvSpPr>
        <p:spPr>
          <a:xfrm>
            <a:off x="380768" y="1846195"/>
            <a:ext cx="8978994" cy="3801041"/>
          </a:xfrm>
          <a:prstGeom prst="rect">
            <a:avLst/>
          </a:prstGeom>
          <a:noFill/>
        </p:spPr>
        <p:txBody>
          <a:bodyPr wrap="square" rtlCol="0">
            <a:spAutoFit/>
          </a:bodyPr>
          <a:lstStyle/>
          <a:p>
            <a:pPr marL="285750" lvl="0" indent="-285750" defTabSz="914400">
              <a:spcAft>
                <a:spcPts val="600"/>
              </a:spcAft>
              <a:buClr>
                <a:srgbClr val="00BF96"/>
              </a:buClr>
              <a:buFont typeface="Wingdings" panose="05000000000000000000" pitchFamily="2" charset="2"/>
              <a:buChar char="§"/>
              <a:defRPr/>
            </a:pPr>
            <a:r>
              <a:rPr lang="en-CA" sz="2400" dirty="0">
                <a:solidFill>
                  <a:prstClr val="black">
                    <a:lumMod val="85000"/>
                    <a:lumOff val="15000"/>
                  </a:prstClr>
                </a:solidFill>
                <a:latin typeface="Arial Narrow" panose="020B0606020202030204" pitchFamily="34" charset="0"/>
                <a:cs typeface="Candara"/>
              </a:rPr>
              <a:t>N=5390 </a:t>
            </a:r>
          </a:p>
          <a:p>
            <a:pPr marL="285750" lvl="0" indent="-285750" defTabSz="914400">
              <a:spcAft>
                <a:spcPts val="600"/>
              </a:spcAft>
              <a:buClr>
                <a:srgbClr val="00BF96"/>
              </a:buClr>
              <a:buFont typeface="Wingdings" panose="05000000000000000000" pitchFamily="2" charset="2"/>
              <a:buChar char="§"/>
              <a:defRPr/>
            </a:pPr>
            <a:r>
              <a:rPr lang="en-CA" sz="2400" dirty="0">
                <a:solidFill>
                  <a:prstClr val="black">
                    <a:lumMod val="85000"/>
                    <a:lumOff val="15000"/>
                  </a:prstClr>
                </a:solidFill>
                <a:latin typeface="Arial Narrow" panose="020B0606020202030204" pitchFamily="34" charset="0"/>
                <a:cs typeface="Candara"/>
              </a:rPr>
              <a:t>Mean age 64 </a:t>
            </a:r>
            <a:r>
              <a:rPr lang="en-CA" sz="2400" dirty="0" err="1">
                <a:solidFill>
                  <a:prstClr val="black">
                    <a:lumMod val="85000"/>
                    <a:lumOff val="15000"/>
                  </a:prstClr>
                </a:solidFill>
                <a:latin typeface="Arial Narrow" panose="020B0606020202030204" pitchFamily="34" charset="0"/>
                <a:cs typeface="Candara"/>
              </a:rPr>
              <a:t>yrs</a:t>
            </a:r>
            <a:r>
              <a:rPr lang="en-CA" sz="2400" dirty="0">
                <a:solidFill>
                  <a:prstClr val="black">
                    <a:lumMod val="85000"/>
                    <a:lumOff val="15000"/>
                  </a:prstClr>
                </a:solidFill>
                <a:latin typeface="Arial Narrow" panose="020B0606020202030204" pitchFamily="34" charset="0"/>
                <a:cs typeface="Candara"/>
              </a:rPr>
              <a:t> (60% men)</a:t>
            </a:r>
          </a:p>
          <a:p>
            <a:pPr marL="285750" lvl="0" indent="-285750" defTabSz="914400">
              <a:spcAft>
                <a:spcPts val="600"/>
              </a:spcAft>
              <a:buClr>
                <a:srgbClr val="00BF96"/>
              </a:buClr>
              <a:buFont typeface="Wingdings" panose="05000000000000000000" pitchFamily="2" charset="2"/>
              <a:buChar char="§"/>
              <a:defRPr/>
            </a:pPr>
            <a:r>
              <a:rPr lang="en-CA" sz="2400" dirty="0">
                <a:solidFill>
                  <a:prstClr val="black">
                    <a:lumMod val="85000"/>
                    <a:lumOff val="15000"/>
                  </a:prstClr>
                </a:solidFill>
                <a:latin typeface="Arial Narrow" panose="020B0606020202030204" pitchFamily="34" charset="0"/>
                <a:cs typeface="Candara"/>
              </a:rPr>
              <a:t>Median F/U  19 months (event driven)</a:t>
            </a:r>
          </a:p>
          <a:p>
            <a:pPr marL="285750" lvl="0" indent="-285750" defTabSz="914400">
              <a:spcAft>
                <a:spcPts val="600"/>
              </a:spcAft>
              <a:buClr>
                <a:srgbClr val="00BF96"/>
              </a:buClr>
              <a:buFont typeface="Wingdings" panose="05000000000000000000" pitchFamily="2" charset="2"/>
              <a:buChar char="§"/>
              <a:defRPr/>
            </a:pPr>
            <a:r>
              <a:rPr lang="en-CA" sz="2400" dirty="0">
                <a:solidFill>
                  <a:prstClr val="black">
                    <a:lumMod val="85000"/>
                    <a:lumOff val="15000"/>
                  </a:prstClr>
                </a:solidFill>
                <a:latin typeface="Arial Narrow" panose="020B0606020202030204" pitchFamily="34" charset="0"/>
                <a:cs typeface="Candara"/>
              </a:rPr>
              <a:t>Rx: dabigatran 150 mg bid (110 mg bid if &gt;75yo or </a:t>
            </a:r>
            <a:r>
              <a:rPr lang="en-CA" sz="2400" dirty="0" err="1">
                <a:solidFill>
                  <a:prstClr val="black">
                    <a:lumMod val="85000"/>
                    <a:lumOff val="15000"/>
                  </a:prstClr>
                </a:solidFill>
                <a:latin typeface="Arial Narrow" panose="020B0606020202030204" pitchFamily="34" charset="0"/>
                <a:cs typeface="Candara"/>
              </a:rPr>
              <a:t>ClCr</a:t>
            </a:r>
            <a:r>
              <a:rPr lang="en-CA" sz="2400" dirty="0">
                <a:solidFill>
                  <a:prstClr val="black">
                    <a:lumMod val="85000"/>
                    <a:lumOff val="15000"/>
                  </a:prstClr>
                </a:solidFill>
                <a:latin typeface="Arial Narrow" panose="020B0606020202030204" pitchFamily="34" charset="0"/>
                <a:cs typeface="Candara"/>
              </a:rPr>
              <a:t> 30-50 ml/min) vs ASA 100mg daily (75% pts received </a:t>
            </a:r>
            <a:r>
              <a:rPr lang="en-CA" sz="2400" dirty="0" err="1">
                <a:solidFill>
                  <a:prstClr val="black">
                    <a:lumMod val="85000"/>
                    <a:lumOff val="15000"/>
                  </a:prstClr>
                </a:solidFill>
                <a:latin typeface="Arial Narrow" panose="020B0606020202030204" pitchFamily="34" charset="0"/>
                <a:cs typeface="Candara"/>
              </a:rPr>
              <a:t>dabi</a:t>
            </a:r>
            <a:r>
              <a:rPr lang="en-CA" sz="2400" dirty="0">
                <a:solidFill>
                  <a:prstClr val="black">
                    <a:lumMod val="85000"/>
                    <a:lumOff val="15000"/>
                  </a:prstClr>
                </a:solidFill>
                <a:latin typeface="Arial Narrow" panose="020B0606020202030204" pitchFamily="34" charset="0"/>
                <a:cs typeface="Candara"/>
              </a:rPr>
              <a:t> 150 mg bid)</a:t>
            </a:r>
          </a:p>
          <a:p>
            <a:pPr marL="285750" lvl="0" indent="-285750" defTabSz="914400">
              <a:spcAft>
                <a:spcPts val="600"/>
              </a:spcAft>
              <a:buClr>
                <a:srgbClr val="00BF96"/>
              </a:buClr>
              <a:buFont typeface="Wingdings" panose="05000000000000000000" pitchFamily="2" charset="2"/>
              <a:buChar char="§"/>
              <a:defRPr/>
            </a:pPr>
            <a:r>
              <a:rPr lang="en-CA" sz="2400" dirty="0">
                <a:solidFill>
                  <a:prstClr val="black">
                    <a:lumMod val="85000"/>
                    <a:lumOff val="15000"/>
                  </a:prstClr>
                </a:solidFill>
                <a:latin typeface="Arial Narrow" panose="020B0606020202030204" pitchFamily="34" charset="0"/>
                <a:cs typeface="Candara"/>
              </a:rPr>
              <a:t>Primary efficacy outcome = any stroke (ischemic, hemorrhagic, unknown) : 4.1%/</a:t>
            </a:r>
            <a:r>
              <a:rPr lang="en-CA" sz="2400" dirty="0" err="1">
                <a:solidFill>
                  <a:prstClr val="black">
                    <a:lumMod val="85000"/>
                    <a:lumOff val="15000"/>
                  </a:prstClr>
                </a:solidFill>
                <a:latin typeface="Arial Narrow" panose="020B0606020202030204" pitchFamily="34" charset="0"/>
                <a:cs typeface="Candara"/>
              </a:rPr>
              <a:t>yr</a:t>
            </a:r>
            <a:r>
              <a:rPr lang="en-CA" sz="2400" dirty="0">
                <a:solidFill>
                  <a:prstClr val="black">
                    <a:lumMod val="85000"/>
                    <a:lumOff val="15000"/>
                  </a:prstClr>
                </a:solidFill>
                <a:latin typeface="Arial Narrow" panose="020B0606020202030204" pitchFamily="34" charset="0"/>
                <a:cs typeface="Candara"/>
              </a:rPr>
              <a:t> for </a:t>
            </a:r>
            <a:r>
              <a:rPr lang="en-CA" sz="2400" dirty="0" err="1">
                <a:solidFill>
                  <a:prstClr val="black">
                    <a:lumMod val="85000"/>
                    <a:lumOff val="15000"/>
                  </a:prstClr>
                </a:solidFill>
                <a:latin typeface="Arial Narrow" panose="020B0606020202030204" pitchFamily="34" charset="0"/>
                <a:cs typeface="Candara"/>
              </a:rPr>
              <a:t>dabi</a:t>
            </a:r>
            <a:r>
              <a:rPr lang="en-CA" sz="2400" dirty="0">
                <a:solidFill>
                  <a:prstClr val="black">
                    <a:lumMod val="85000"/>
                    <a:lumOff val="15000"/>
                  </a:prstClr>
                </a:solidFill>
                <a:latin typeface="Arial Narrow" panose="020B0606020202030204" pitchFamily="34" charset="0"/>
                <a:cs typeface="Candara"/>
              </a:rPr>
              <a:t> and 4.8%/</a:t>
            </a:r>
            <a:r>
              <a:rPr lang="en-CA" sz="2400" dirty="0" err="1">
                <a:solidFill>
                  <a:prstClr val="black">
                    <a:lumMod val="85000"/>
                    <a:lumOff val="15000"/>
                  </a:prstClr>
                </a:solidFill>
                <a:latin typeface="Arial Narrow" panose="020B0606020202030204" pitchFamily="34" charset="0"/>
                <a:cs typeface="Candara"/>
              </a:rPr>
              <a:t>yr</a:t>
            </a:r>
            <a:r>
              <a:rPr lang="en-CA" sz="2400" dirty="0">
                <a:solidFill>
                  <a:prstClr val="black">
                    <a:lumMod val="85000"/>
                    <a:lumOff val="15000"/>
                  </a:prstClr>
                </a:solidFill>
                <a:latin typeface="Arial Narrow" panose="020B0606020202030204" pitchFamily="34" charset="0"/>
                <a:cs typeface="Candara"/>
              </a:rPr>
              <a:t> for ASA (HR 0.85 NS)</a:t>
            </a:r>
          </a:p>
          <a:p>
            <a:pPr marL="285750" lvl="0" indent="-285750" defTabSz="914400">
              <a:spcAft>
                <a:spcPts val="600"/>
              </a:spcAft>
              <a:buClr>
                <a:srgbClr val="00BF96"/>
              </a:buClr>
              <a:buFont typeface="Wingdings" panose="05000000000000000000" pitchFamily="2" charset="2"/>
              <a:buChar char="§"/>
              <a:defRPr/>
            </a:pPr>
            <a:r>
              <a:rPr lang="en-CA" sz="2400" dirty="0">
                <a:solidFill>
                  <a:prstClr val="black">
                    <a:lumMod val="85000"/>
                    <a:lumOff val="15000"/>
                  </a:prstClr>
                </a:solidFill>
                <a:latin typeface="Arial Narrow" panose="020B0606020202030204" pitchFamily="34" charset="0"/>
                <a:cs typeface="Candara"/>
              </a:rPr>
              <a:t>Primary safety outcome = ISTH major bleed :</a:t>
            </a:r>
            <a:br>
              <a:rPr lang="en-CA" sz="2400" dirty="0">
                <a:solidFill>
                  <a:prstClr val="black">
                    <a:lumMod val="85000"/>
                    <a:lumOff val="15000"/>
                  </a:prstClr>
                </a:solidFill>
                <a:latin typeface="Arial Narrow" panose="020B0606020202030204" pitchFamily="34" charset="0"/>
                <a:cs typeface="Candara"/>
              </a:rPr>
            </a:br>
            <a:r>
              <a:rPr lang="en-CA" sz="2400" dirty="0">
                <a:solidFill>
                  <a:prstClr val="black">
                    <a:lumMod val="85000"/>
                    <a:lumOff val="15000"/>
                  </a:prstClr>
                </a:solidFill>
                <a:latin typeface="Arial Narrow" panose="020B0606020202030204" pitchFamily="34" charset="0"/>
                <a:cs typeface="Candara"/>
              </a:rPr>
              <a:t>1.7%/</a:t>
            </a:r>
            <a:r>
              <a:rPr lang="en-CA" sz="2400" dirty="0" err="1">
                <a:solidFill>
                  <a:prstClr val="black">
                    <a:lumMod val="85000"/>
                    <a:lumOff val="15000"/>
                  </a:prstClr>
                </a:solidFill>
                <a:latin typeface="Arial Narrow" panose="020B0606020202030204" pitchFamily="34" charset="0"/>
                <a:cs typeface="Candara"/>
              </a:rPr>
              <a:t>yr</a:t>
            </a:r>
            <a:r>
              <a:rPr lang="en-CA" sz="2400" dirty="0">
                <a:solidFill>
                  <a:prstClr val="black">
                    <a:lumMod val="85000"/>
                    <a:lumOff val="15000"/>
                  </a:prstClr>
                </a:solidFill>
                <a:latin typeface="Arial Narrow" panose="020B0606020202030204" pitchFamily="34" charset="0"/>
                <a:cs typeface="Candara"/>
              </a:rPr>
              <a:t> for </a:t>
            </a:r>
            <a:r>
              <a:rPr lang="en-CA" sz="2400" dirty="0" err="1">
                <a:solidFill>
                  <a:prstClr val="black">
                    <a:lumMod val="85000"/>
                    <a:lumOff val="15000"/>
                  </a:prstClr>
                </a:solidFill>
                <a:latin typeface="Arial Narrow" panose="020B0606020202030204" pitchFamily="34" charset="0"/>
                <a:cs typeface="Candara"/>
              </a:rPr>
              <a:t>dabi</a:t>
            </a:r>
            <a:r>
              <a:rPr lang="en-CA" sz="2400" dirty="0">
                <a:solidFill>
                  <a:prstClr val="black">
                    <a:lumMod val="85000"/>
                    <a:lumOff val="15000"/>
                  </a:prstClr>
                </a:solidFill>
                <a:latin typeface="Arial Narrow" panose="020B0606020202030204" pitchFamily="34" charset="0"/>
                <a:cs typeface="Candara"/>
              </a:rPr>
              <a:t> and 1.4%/</a:t>
            </a:r>
            <a:r>
              <a:rPr lang="en-CA" sz="2400" dirty="0" err="1">
                <a:solidFill>
                  <a:prstClr val="black">
                    <a:lumMod val="85000"/>
                    <a:lumOff val="15000"/>
                  </a:prstClr>
                </a:solidFill>
                <a:latin typeface="Arial Narrow" panose="020B0606020202030204" pitchFamily="34" charset="0"/>
                <a:cs typeface="Candara"/>
              </a:rPr>
              <a:t>yr</a:t>
            </a:r>
            <a:r>
              <a:rPr lang="en-CA" sz="2400" dirty="0">
                <a:solidFill>
                  <a:prstClr val="black">
                    <a:lumMod val="85000"/>
                    <a:lumOff val="15000"/>
                  </a:prstClr>
                </a:solidFill>
                <a:latin typeface="Arial Narrow" panose="020B0606020202030204" pitchFamily="34" charset="0"/>
                <a:cs typeface="Candara"/>
              </a:rPr>
              <a:t> for ASA (HR 1.19 NS)</a:t>
            </a:r>
          </a:p>
        </p:txBody>
      </p:sp>
    </p:spTree>
    <p:extLst>
      <p:ext uri="{BB962C8B-B14F-4D97-AF65-F5344CB8AC3E}">
        <p14:creationId xmlns:p14="http://schemas.microsoft.com/office/powerpoint/2010/main" val="2275875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4" name="Rectangle 3">
            <a:extLst>
              <a:ext uri="{FF2B5EF4-FFF2-40B4-BE49-F238E27FC236}">
                <a16:creationId xmlns:a16="http://schemas.microsoft.com/office/drawing/2014/main" id="{ABCB5FB6-A45A-43A8-9E75-4B43870F58DB}"/>
              </a:ext>
            </a:extLst>
          </p:cNvPr>
          <p:cNvSpPr/>
          <p:nvPr/>
        </p:nvSpPr>
        <p:spPr>
          <a:xfrm>
            <a:off x="3461033" y="1375324"/>
            <a:ext cx="5553180" cy="3416320"/>
          </a:xfrm>
          <a:prstGeom prst="rect">
            <a:avLst/>
          </a:prstGeom>
        </p:spPr>
        <p:txBody>
          <a:bodyPr wrap="square">
            <a:spAutoFit/>
          </a:bodyPr>
          <a:lstStyle/>
          <a:p>
            <a:pPr marL="342900" lvl="0" indent="-342900">
              <a:buClr>
                <a:srgbClr val="00BF96"/>
              </a:buClr>
              <a:buFont typeface="Wingdings" panose="05000000000000000000" pitchFamily="2" charset="2"/>
              <a:buChar char="§"/>
            </a:pPr>
            <a:r>
              <a:rPr lang="en-US" sz="3600" b="1" dirty="0">
                <a:solidFill>
                  <a:prstClr val="black"/>
                </a:solidFill>
                <a:latin typeface="Arial Narrow" panose="020B0606020202030204" pitchFamily="34" charset="0"/>
              </a:rPr>
              <a:t>Francis comes to see you for a routine check up </a:t>
            </a:r>
          </a:p>
          <a:p>
            <a:pPr marL="342900" lvl="0" indent="-342900">
              <a:buClr>
                <a:srgbClr val="00BF96"/>
              </a:buClr>
              <a:buFont typeface="Wingdings" panose="05000000000000000000" pitchFamily="2" charset="2"/>
              <a:buChar char="§"/>
            </a:pPr>
            <a:endParaRPr lang="en-US" sz="3600" b="1" dirty="0">
              <a:solidFill>
                <a:prstClr val="black"/>
              </a:solidFill>
              <a:latin typeface="Arial Narrow" panose="020B0606020202030204" pitchFamily="34" charset="0"/>
            </a:endParaRPr>
          </a:p>
          <a:p>
            <a:pPr marL="342900" lvl="0" indent="-342900">
              <a:buClr>
                <a:srgbClr val="00BF96"/>
              </a:buClr>
              <a:buFont typeface="Wingdings" panose="05000000000000000000" pitchFamily="2" charset="2"/>
              <a:buChar char="§"/>
            </a:pPr>
            <a:r>
              <a:rPr lang="en-US" sz="3600" b="1" dirty="0">
                <a:solidFill>
                  <a:prstClr val="black"/>
                </a:solidFill>
                <a:latin typeface="Arial Narrow" panose="020B0606020202030204" pitchFamily="34" charset="0"/>
              </a:rPr>
              <a:t>Francis has a pacemaker for sinus pauses and AV block </a:t>
            </a:r>
          </a:p>
        </p:txBody>
      </p:sp>
      <p:sp>
        <p:nvSpPr>
          <p:cNvPr id="10" name="TextBox 9">
            <a:extLst>
              <a:ext uri="{FF2B5EF4-FFF2-40B4-BE49-F238E27FC236}">
                <a16:creationId xmlns:a16="http://schemas.microsoft.com/office/drawing/2014/main" id="{1E8C58C5-DF0C-48F7-ACC0-F6F8ACAA22D7}"/>
              </a:ext>
            </a:extLst>
          </p:cNvPr>
          <p:cNvSpPr txBox="1"/>
          <p:nvPr/>
        </p:nvSpPr>
        <p:spPr>
          <a:xfrm>
            <a:off x="-643635" y="125227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Francis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84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2" name="Picture 11">
            <a:extLst>
              <a:ext uri="{FF2B5EF4-FFF2-40B4-BE49-F238E27FC236}">
                <a16:creationId xmlns:a16="http://schemas.microsoft.com/office/drawing/2014/main" id="{8BC96958-019B-4B29-89E0-7560A567B641}"/>
              </a:ext>
            </a:extLst>
          </p:cNvPr>
          <p:cNvPicPr/>
          <p:nvPr/>
        </p:nvPicPr>
        <p:blipFill>
          <a:blip r:embed="rId5" cstate="print">
            <a:extLst>
              <a:ext uri="{BEBA8EAE-BF5A-486C-A8C5-ECC9F3942E4B}">
                <a14:imgProps xmlns:a14="http://schemas.microsoft.com/office/drawing/2010/main">
                  <a14:imgLayer r:embed="rId6">
                    <a14:imgEffect>
                      <a14:backgroundRemoval t="3627" b="96043" l="9889" r="89988">
                        <a14:foregroundMark x1="38195" y1="24650" x2="37083" y2="20692"/>
                        <a14:foregroundMark x1="57231" y1="32729" x2="55501" y2="25392"/>
                        <a14:foregroundMark x1="57726" y1="43693" x2="60569" y2="39736"/>
                        <a14:foregroundMark x1="67367" y1="28442" x2="56613" y2="25144"/>
                        <a14:foregroundMark x1="49815" y1="8574" x2="49815" y2="6430"/>
                        <a14:foregroundMark x1="67367" y1="25144" x2="63659" y2="22918"/>
                        <a14:foregroundMark x1="57231" y1="87881" x2="57726" y2="83594"/>
                        <a14:foregroundMark x1="38443" y1="90025" x2="40173" y2="85078"/>
                        <a14:foregroundMark x1="59703" y1="92086" x2="62052" y2="93570"/>
                        <a14:foregroundMark x1="35970" y1="93899" x2="35723" y2="94559"/>
                        <a14:foregroundMark x1="46106" y1="96043" x2="46106" y2="94889"/>
                        <a14:foregroundMark x1="64524" y1="94147" x2="64895" y2="94147"/>
                        <a14:foregroundMark x1="64895" y1="93982" x2="63412" y2="93735"/>
                        <a14:foregroundMark x1="63412" y1="40066" x2="67491" y2="31080"/>
                        <a14:foregroundMark x1="67491" y1="31080" x2="64895" y2="29101"/>
                        <a14:foregroundMark x1="35352" y1="29349" x2="30655" y2="26546"/>
                        <a14:foregroundMark x1="54388" y1="12531" x2="52410" y2="8574"/>
                        <a14:foregroundMark x1="50680" y1="3627" x2="58096" y2="9481"/>
                        <a14:foregroundMark x1="58096" y1="9481" x2="58344" y2="12119"/>
                        <a14:foregroundMark x1="56366" y1="6678" x2="55995" y2="5359"/>
                        <a14:foregroundMark x1="59209" y1="19373" x2="61434" y2="21022"/>
                      </a14:backgroundRemoval>
                    </a14:imgEffect>
                  </a14:imgLayer>
                </a14:imgProps>
              </a:ext>
              <a:ext uri="{28A0092B-C50C-407E-A947-70E740481C1C}">
                <a14:useLocalDpi xmlns:a14="http://schemas.microsoft.com/office/drawing/2010/main" val="0"/>
              </a:ext>
            </a:extLst>
          </a:blip>
          <a:srcRect/>
          <a:stretch>
            <a:fillRect/>
          </a:stretch>
        </p:blipFill>
        <p:spPr bwMode="auto">
          <a:xfrm>
            <a:off x="75578" y="1486171"/>
            <a:ext cx="3519831" cy="5280557"/>
          </a:xfrm>
          <a:prstGeom prst="rect">
            <a:avLst/>
          </a:prstGeom>
        </p:spPr>
      </p:pic>
    </p:spTree>
    <p:extLst>
      <p:ext uri="{BB962C8B-B14F-4D97-AF65-F5344CB8AC3E}">
        <p14:creationId xmlns:p14="http://schemas.microsoft.com/office/powerpoint/2010/main" val="54332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3" name="TextBox 12">
            <a:extLst>
              <a:ext uri="{FF2B5EF4-FFF2-40B4-BE49-F238E27FC236}">
                <a16:creationId xmlns:a16="http://schemas.microsoft.com/office/drawing/2014/main" id="{D85A3417-1198-4161-BA5D-A9A6820CE1A6}"/>
              </a:ext>
            </a:extLst>
          </p:cNvPr>
          <p:cNvSpPr txBox="1"/>
          <p:nvPr/>
        </p:nvSpPr>
        <p:spPr>
          <a:xfrm>
            <a:off x="-643635" y="125227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Francis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84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8" name="Picture 17">
            <a:extLst>
              <a:ext uri="{FF2B5EF4-FFF2-40B4-BE49-F238E27FC236}">
                <a16:creationId xmlns:a16="http://schemas.microsoft.com/office/drawing/2014/main" id="{8D4EBB23-A371-4D6F-9A2C-17775A9AD32E}"/>
              </a:ext>
            </a:extLst>
          </p:cNvPr>
          <p:cNvPicPr/>
          <p:nvPr/>
        </p:nvPicPr>
        <p:blipFill>
          <a:blip r:embed="rId5" cstate="print">
            <a:extLst>
              <a:ext uri="{BEBA8EAE-BF5A-486C-A8C5-ECC9F3942E4B}">
                <a14:imgProps xmlns:a14="http://schemas.microsoft.com/office/drawing/2010/main">
                  <a14:imgLayer r:embed="rId6">
                    <a14:imgEffect>
                      <a14:backgroundRemoval t="3627" b="96043" l="9889" r="89988">
                        <a14:foregroundMark x1="38195" y1="24650" x2="37083" y2="20692"/>
                        <a14:foregroundMark x1="57231" y1="32729" x2="55501" y2="25392"/>
                        <a14:foregroundMark x1="57726" y1="43693" x2="60569" y2="39736"/>
                        <a14:foregroundMark x1="67367" y1="28442" x2="56613" y2="25144"/>
                        <a14:foregroundMark x1="49815" y1="8574" x2="49815" y2="6430"/>
                        <a14:foregroundMark x1="67367" y1="25144" x2="63659" y2="22918"/>
                        <a14:foregroundMark x1="57231" y1="87881" x2="57726" y2="83594"/>
                        <a14:foregroundMark x1="38443" y1="90025" x2="40173" y2="85078"/>
                        <a14:foregroundMark x1="59703" y1="92086" x2="62052" y2="93570"/>
                        <a14:foregroundMark x1="35970" y1="93899" x2="35723" y2="94559"/>
                        <a14:foregroundMark x1="46106" y1="96043" x2="46106" y2="94889"/>
                        <a14:foregroundMark x1="64524" y1="94147" x2="64895" y2="94147"/>
                        <a14:foregroundMark x1="64895" y1="93982" x2="63412" y2="93735"/>
                        <a14:foregroundMark x1="63412" y1="40066" x2="67491" y2="31080"/>
                        <a14:foregroundMark x1="67491" y1="31080" x2="64895" y2="29101"/>
                        <a14:foregroundMark x1="35352" y1="29349" x2="30655" y2="26546"/>
                        <a14:foregroundMark x1="54388" y1="12531" x2="52410" y2="8574"/>
                        <a14:foregroundMark x1="50680" y1="3627" x2="58096" y2="9481"/>
                        <a14:foregroundMark x1="58096" y1="9481" x2="58344" y2="12119"/>
                        <a14:foregroundMark x1="56366" y1="6678" x2="55995" y2="5359"/>
                        <a14:foregroundMark x1="59209" y1="19373" x2="61434" y2="21022"/>
                      </a14:backgroundRemoval>
                    </a14:imgEffect>
                  </a14:imgLayer>
                </a14:imgProps>
              </a:ext>
              <a:ext uri="{28A0092B-C50C-407E-A947-70E740481C1C}">
                <a14:useLocalDpi xmlns:a14="http://schemas.microsoft.com/office/drawing/2010/main" val="0"/>
              </a:ext>
            </a:extLst>
          </a:blip>
          <a:srcRect/>
          <a:stretch>
            <a:fillRect/>
          </a:stretch>
        </p:blipFill>
        <p:spPr bwMode="auto">
          <a:xfrm>
            <a:off x="75578" y="1486171"/>
            <a:ext cx="3519831" cy="5280557"/>
          </a:xfrm>
          <a:prstGeom prst="rect">
            <a:avLst/>
          </a:prstGeom>
        </p:spPr>
      </p:pic>
      <p:pic>
        <p:nvPicPr>
          <p:cNvPr id="6" name="Picture 5">
            <a:extLst>
              <a:ext uri="{FF2B5EF4-FFF2-40B4-BE49-F238E27FC236}">
                <a16:creationId xmlns:a16="http://schemas.microsoft.com/office/drawing/2014/main" id="{6D29CDA6-3EB2-40D6-B23F-D7569FF6E30C}"/>
              </a:ext>
            </a:extLst>
          </p:cNvPr>
          <p:cNvPicPr>
            <a:picLocks noChangeAspect="1"/>
          </p:cNvPicPr>
          <p:nvPr/>
        </p:nvPicPr>
        <p:blipFill>
          <a:blip r:embed="rId7"/>
          <a:stretch>
            <a:fillRect/>
          </a:stretch>
        </p:blipFill>
        <p:spPr>
          <a:xfrm>
            <a:off x="3184538" y="1060886"/>
            <a:ext cx="5944115" cy="1365622"/>
          </a:xfrm>
          <a:prstGeom prst="rect">
            <a:avLst/>
          </a:prstGeom>
        </p:spPr>
      </p:pic>
      <p:pic>
        <p:nvPicPr>
          <p:cNvPr id="7" name="Picture 6">
            <a:extLst>
              <a:ext uri="{FF2B5EF4-FFF2-40B4-BE49-F238E27FC236}">
                <a16:creationId xmlns:a16="http://schemas.microsoft.com/office/drawing/2014/main" id="{2067F2C4-DC42-4DA4-B72A-39D16F5EB141}"/>
              </a:ext>
            </a:extLst>
          </p:cNvPr>
          <p:cNvPicPr>
            <a:picLocks noChangeAspect="1"/>
          </p:cNvPicPr>
          <p:nvPr/>
        </p:nvPicPr>
        <p:blipFill>
          <a:blip r:embed="rId8"/>
          <a:stretch>
            <a:fillRect/>
          </a:stretch>
        </p:blipFill>
        <p:spPr>
          <a:xfrm>
            <a:off x="3178441" y="2491656"/>
            <a:ext cx="5950212" cy="1469263"/>
          </a:xfrm>
          <a:prstGeom prst="rect">
            <a:avLst/>
          </a:prstGeom>
        </p:spPr>
      </p:pic>
      <p:pic>
        <p:nvPicPr>
          <p:cNvPr id="8" name="Picture 7">
            <a:extLst>
              <a:ext uri="{FF2B5EF4-FFF2-40B4-BE49-F238E27FC236}">
                <a16:creationId xmlns:a16="http://schemas.microsoft.com/office/drawing/2014/main" id="{FD8E10A8-833F-438C-A3BA-D023BA4807D1}"/>
              </a:ext>
            </a:extLst>
          </p:cNvPr>
          <p:cNvPicPr>
            <a:picLocks noChangeAspect="1"/>
          </p:cNvPicPr>
          <p:nvPr/>
        </p:nvPicPr>
        <p:blipFill>
          <a:blip r:embed="rId9"/>
          <a:stretch>
            <a:fillRect/>
          </a:stretch>
        </p:blipFill>
        <p:spPr>
          <a:xfrm>
            <a:off x="3178441" y="4055288"/>
            <a:ext cx="5950212" cy="2005758"/>
          </a:xfrm>
          <a:prstGeom prst="rect">
            <a:avLst/>
          </a:prstGeom>
        </p:spPr>
      </p:pic>
    </p:spTree>
    <p:extLst>
      <p:ext uri="{BB962C8B-B14F-4D97-AF65-F5344CB8AC3E}">
        <p14:creationId xmlns:p14="http://schemas.microsoft.com/office/powerpoint/2010/main" val="384896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21" name="TextBox 20">
            <a:extLst>
              <a:ext uri="{FF2B5EF4-FFF2-40B4-BE49-F238E27FC236}">
                <a16:creationId xmlns:a16="http://schemas.microsoft.com/office/drawing/2014/main" id="{2E9E5248-F6BB-47D9-B405-1D9EF2B85500}"/>
              </a:ext>
            </a:extLst>
          </p:cNvPr>
          <p:cNvSpPr txBox="1"/>
          <p:nvPr/>
        </p:nvSpPr>
        <p:spPr>
          <a:xfrm>
            <a:off x="3259638" y="1728349"/>
            <a:ext cx="5884362" cy="3539430"/>
          </a:xfrm>
          <a:prstGeom prst="rect">
            <a:avLst/>
          </a:prstGeom>
          <a:noFill/>
        </p:spPr>
        <p:txBody>
          <a:bodyPr wrap="square" rtlCol="0">
            <a:spAutoFit/>
          </a:bodyPr>
          <a:lstStyle/>
          <a:p>
            <a:pPr marL="342900" lvl="0" indent="-342900">
              <a:buClr>
                <a:srgbClr val="00BF96"/>
              </a:buClr>
              <a:buFont typeface="Wingdings" panose="05000000000000000000" pitchFamily="2" charset="2"/>
              <a:buChar char="§"/>
            </a:pPr>
            <a:r>
              <a:rPr lang="en-US" sz="3200" b="1" dirty="0">
                <a:solidFill>
                  <a:prstClr val="black"/>
                </a:solidFill>
                <a:latin typeface="Arial Narrow" panose="020B0606020202030204" pitchFamily="34" charset="0"/>
              </a:rPr>
              <a:t>Pacemaker data logs for the prior 6 months show:</a:t>
            </a:r>
          </a:p>
          <a:p>
            <a:pPr lvl="0">
              <a:buClr>
                <a:srgbClr val="00BF96"/>
              </a:buClr>
            </a:pPr>
            <a:endParaRPr lang="en-US" sz="1600" b="1" dirty="0">
              <a:solidFill>
                <a:prstClr val="black"/>
              </a:solidFill>
              <a:latin typeface="Arial Narrow" panose="020B0606020202030204" pitchFamily="34" charset="0"/>
            </a:endParaRPr>
          </a:p>
          <a:p>
            <a:pPr marL="800100" lvl="1" indent="-342900">
              <a:buClr>
                <a:srgbClr val="00BF96"/>
              </a:buClr>
              <a:buFont typeface="Wingdings" panose="05000000000000000000" pitchFamily="2" charset="2"/>
              <a:buChar char="§"/>
            </a:pPr>
            <a:r>
              <a:rPr lang="en-US" sz="2800" b="1" dirty="0">
                <a:solidFill>
                  <a:prstClr val="black"/>
                </a:solidFill>
                <a:latin typeface="Arial Narrow" panose="020B0606020202030204" pitchFamily="34" charset="0"/>
              </a:rPr>
              <a:t>Atrium paced 40% of the time</a:t>
            </a:r>
          </a:p>
          <a:p>
            <a:pPr marL="800100" lvl="1" indent="-342900">
              <a:buClr>
                <a:srgbClr val="00BF96"/>
              </a:buClr>
              <a:buFont typeface="Wingdings" panose="05000000000000000000" pitchFamily="2" charset="2"/>
              <a:buChar char="§"/>
            </a:pPr>
            <a:r>
              <a:rPr lang="en-US" sz="2800" b="1" dirty="0">
                <a:solidFill>
                  <a:prstClr val="black"/>
                </a:solidFill>
                <a:latin typeface="Arial Narrow" panose="020B0606020202030204" pitchFamily="34" charset="0"/>
              </a:rPr>
              <a:t>Ventricle paced 20 % of the time</a:t>
            </a:r>
          </a:p>
          <a:p>
            <a:pPr marL="800100" lvl="1" indent="-342900">
              <a:buClr>
                <a:srgbClr val="00BF96"/>
              </a:buClr>
              <a:buFont typeface="Wingdings" panose="05000000000000000000" pitchFamily="2" charset="2"/>
              <a:buChar char="§"/>
            </a:pPr>
            <a:r>
              <a:rPr lang="en-US" sz="2800" b="1" dirty="0">
                <a:solidFill>
                  <a:prstClr val="black"/>
                </a:solidFill>
                <a:latin typeface="Arial Narrow" panose="020B0606020202030204" pitchFamily="34" charset="0"/>
              </a:rPr>
              <a:t>10 episodes of asymptomatic AF </a:t>
            </a:r>
            <a:br>
              <a:rPr lang="en-US" sz="2800" b="1" dirty="0">
                <a:solidFill>
                  <a:prstClr val="black"/>
                </a:solidFill>
                <a:latin typeface="Arial Narrow" panose="020B0606020202030204" pitchFamily="34" charset="0"/>
              </a:rPr>
            </a:br>
            <a:r>
              <a:rPr lang="en-US" sz="2800" b="1" dirty="0">
                <a:solidFill>
                  <a:prstClr val="black"/>
                </a:solidFill>
                <a:latin typeface="Arial Narrow" panose="020B0606020202030204" pitchFamily="34" charset="0"/>
              </a:rPr>
              <a:t>at 80/min</a:t>
            </a:r>
          </a:p>
          <a:p>
            <a:pPr marL="800100" lvl="1" indent="-342900">
              <a:buClr>
                <a:srgbClr val="00BF96"/>
              </a:buClr>
              <a:buFont typeface="Wingdings" panose="05000000000000000000" pitchFamily="2" charset="2"/>
              <a:buChar char="§"/>
            </a:pPr>
            <a:r>
              <a:rPr lang="en-US" sz="2800" b="1" dirty="0">
                <a:solidFill>
                  <a:prstClr val="black"/>
                </a:solidFill>
                <a:latin typeface="Arial Narrow" panose="020B0606020202030204" pitchFamily="34" charset="0"/>
              </a:rPr>
              <a:t>Longest AF episode is 5 hours </a:t>
            </a:r>
            <a:endPar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0" name="TextBox 9">
            <a:extLst>
              <a:ext uri="{FF2B5EF4-FFF2-40B4-BE49-F238E27FC236}">
                <a16:creationId xmlns:a16="http://schemas.microsoft.com/office/drawing/2014/main" id="{3C3F4DB9-EA02-4340-963E-DFD0CB61708E}"/>
              </a:ext>
            </a:extLst>
          </p:cNvPr>
          <p:cNvSpPr txBox="1"/>
          <p:nvPr/>
        </p:nvSpPr>
        <p:spPr>
          <a:xfrm>
            <a:off x="-643635" y="125227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Francis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84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1" name="Picture 10">
            <a:extLst>
              <a:ext uri="{FF2B5EF4-FFF2-40B4-BE49-F238E27FC236}">
                <a16:creationId xmlns:a16="http://schemas.microsoft.com/office/drawing/2014/main" id="{2AA0CAC4-BA61-4182-9141-518246EF6855}"/>
              </a:ext>
            </a:extLst>
          </p:cNvPr>
          <p:cNvPicPr/>
          <p:nvPr/>
        </p:nvPicPr>
        <p:blipFill>
          <a:blip r:embed="rId5" cstate="print">
            <a:extLst>
              <a:ext uri="{BEBA8EAE-BF5A-486C-A8C5-ECC9F3942E4B}">
                <a14:imgProps xmlns:a14="http://schemas.microsoft.com/office/drawing/2010/main">
                  <a14:imgLayer r:embed="rId6">
                    <a14:imgEffect>
                      <a14:backgroundRemoval t="3627" b="96043" l="9889" r="89988">
                        <a14:foregroundMark x1="38195" y1="24650" x2="37083" y2="20692"/>
                        <a14:foregroundMark x1="57231" y1="32729" x2="55501" y2="25392"/>
                        <a14:foregroundMark x1="57726" y1="43693" x2="60569" y2="39736"/>
                        <a14:foregroundMark x1="67367" y1="28442" x2="56613" y2="25144"/>
                        <a14:foregroundMark x1="49815" y1="8574" x2="49815" y2="6430"/>
                        <a14:foregroundMark x1="67367" y1="25144" x2="63659" y2="22918"/>
                        <a14:foregroundMark x1="57231" y1="87881" x2="57726" y2="83594"/>
                        <a14:foregroundMark x1="38443" y1="90025" x2="40173" y2="85078"/>
                        <a14:foregroundMark x1="59703" y1="92086" x2="62052" y2="93570"/>
                        <a14:foregroundMark x1="35970" y1="93899" x2="35723" y2="94559"/>
                        <a14:foregroundMark x1="46106" y1="96043" x2="46106" y2="94889"/>
                        <a14:foregroundMark x1="64524" y1="94147" x2="64895" y2="94147"/>
                        <a14:foregroundMark x1="64895" y1="93982" x2="63412" y2="93735"/>
                        <a14:foregroundMark x1="63412" y1="40066" x2="67491" y2="31080"/>
                        <a14:foregroundMark x1="67491" y1="31080" x2="64895" y2="29101"/>
                        <a14:foregroundMark x1="35352" y1="29349" x2="30655" y2="26546"/>
                        <a14:foregroundMark x1="54388" y1="12531" x2="52410" y2="8574"/>
                        <a14:foregroundMark x1="50680" y1="3627" x2="58096" y2="9481"/>
                        <a14:foregroundMark x1="58096" y1="9481" x2="58344" y2="12119"/>
                        <a14:foregroundMark x1="56366" y1="6678" x2="55995" y2="5359"/>
                        <a14:foregroundMark x1="59209" y1="19373" x2="61434" y2="21022"/>
                      </a14:backgroundRemoval>
                    </a14:imgEffect>
                  </a14:imgLayer>
                </a14:imgProps>
              </a:ext>
              <a:ext uri="{28A0092B-C50C-407E-A947-70E740481C1C}">
                <a14:useLocalDpi xmlns:a14="http://schemas.microsoft.com/office/drawing/2010/main" val="0"/>
              </a:ext>
            </a:extLst>
          </a:blip>
          <a:srcRect/>
          <a:stretch>
            <a:fillRect/>
          </a:stretch>
        </p:blipFill>
        <p:spPr bwMode="auto">
          <a:xfrm>
            <a:off x="75578" y="1486171"/>
            <a:ext cx="3519831" cy="5280557"/>
          </a:xfrm>
          <a:prstGeom prst="rect">
            <a:avLst/>
          </a:prstGeom>
        </p:spPr>
      </p:pic>
    </p:spTree>
    <p:extLst>
      <p:ext uri="{BB962C8B-B14F-4D97-AF65-F5344CB8AC3E}">
        <p14:creationId xmlns:p14="http://schemas.microsoft.com/office/powerpoint/2010/main" val="388283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1" name="TextBox 10">
            <a:extLst>
              <a:ext uri="{FF2B5EF4-FFF2-40B4-BE49-F238E27FC236}">
                <a16:creationId xmlns:a16="http://schemas.microsoft.com/office/drawing/2014/main" id="{B4BF2663-8F05-428F-94A3-6728F98777D3}"/>
              </a:ext>
            </a:extLst>
          </p:cNvPr>
          <p:cNvSpPr txBox="1"/>
          <p:nvPr/>
        </p:nvSpPr>
        <p:spPr>
          <a:xfrm>
            <a:off x="-311450"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Winnie</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72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9" name="Picture 18" descr="A person wearing a suit and tie&#10;&#10;Description automatically generated">
            <a:extLst>
              <a:ext uri="{FF2B5EF4-FFF2-40B4-BE49-F238E27FC236}">
                <a16:creationId xmlns:a16="http://schemas.microsoft.com/office/drawing/2014/main" id="{ED775944-C3FF-4344-9FEE-E8CF8BECA2D3}"/>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884" y="846645"/>
            <a:ext cx="4007572" cy="6011356"/>
          </a:xfrm>
          <a:prstGeom prst="rect">
            <a:avLst/>
          </a:prstGeom>
        </p:spPr>
      </p:pic>
      <p:sp>
        <p:nvSpPr>
          <p:cNvPr id="4" name="Rectangle 3">
            <a:extLst>
              <a:ext uri="{FF2B5EF4-FFF2-40B4-BE49-F238E27FC236}">
                <a16:creationId xmlns:a16="http://schemas.microsoft.com/office/drawing/2014/main" id="{ABCB5FB6-A45A-43A8-9E75-4B43870F58DB}"/>
              </a:ext>
            </a:extLst>
          </p:cNvPr>
          <p:cNvSpPr/>
          <p:nvPr/>
        </p:nvSpPr>
        <p:spPr>
          <a:xfrm>
            <a:off x="3381270" y="1513548"/>
            <a:ext cx="5553180" cy="3539430"/>
          </a:xfrm>
          <a:prstGeom prst="rect">
            <a:avLst/>
          </a:prstGeom>
        </p:spPr>
        <p:txBody>
          <a:bodyPr wrap="square">
            <a:spAutoFit/>
          </a:bodyPr>
          <a:lstStyle/>
          <a:p>
            <a:pPr marL="342900" lvl="0" indent="-342900">
              <a:buClr>
                <a:srgbClr val="00BF96"/>
              </a:buClr>
              <a:buFont typeface="Wingdings" panose="05000000000000000000" pitchFamily="2" charset="2"/>
              <a:buChar char="§"/>
            </a:pPr>
            <a:r>
              <a:rPr lang="en-CA" sz="3200" b="1" dirty="0">
                <a:solidFill>
                  <a:prstClr val="black"/>
                </a:solidFill>
                <a:latin typeface="Arial Narrow" panose="020B0606020202030204" pitchFamily="34" charset="0"/>
              </a:rPr>
              <a:t>Winnie presents to your office for her annual check-up. </a:t>
            </a:r>
          </a:p>
          <a:p>
            <a:pPr lvl="0">
              <a:buClr>
                <a:srgbClr val="00B0F0"/>
              </a:buClr>
            </a:pPr>
            <a:endParaRPr lang="en-CA" sz="3200" b="1" dirty="0">
              <a:solidFill>
                <a:prstClr val="black"/>
              </a:solidFill>
              <a:latin typeface="Arial Narrow" panose="020B0606020202030204" pitchFamily="34" charset="0"/>
            </a:endParaRPr>
          </a:p>
          <a:p>
            <a:pPr marL="342900" indent="-342900">
              <a:buClr>
                <a:srgbClr val="00BF96"/>
              </a:buClr>
              <a:buFont typeface="Wingdings" panose="05000000000000000000" pitchFamily="2" charset="2"/>
              <a:buChar char="§"/>
            </a:pPr>
            <a:r>
              <a:rPr lang="en-CA" sz="3200" b="1" dirty="0">
                <a:solidFill>
                  <a:prstClr val="black"/>
                </a:solidFill>
                <a:latin typeface="Arial Narrow" panose="020B0606020202030204" pitchFamily="34" charset="0"/>
              </a:rPr>
              <a:t>She tells you that she had palpitations a week or so ago but she is currently asymptomatic </a:t>
            </a:r>
          </a:p>
        </p:txBody>
      </p:sp>
    </p:spTree>
    <p:extLst>
      <p:ext uri="{BB962C8B-B14F-4D97-AF65-F5344CB8AC3E}">
        <p14:creationId xmlns:p14="http://schemas.microsoft.com/office/powerpoint/2010/main" val="159323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6200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207154"/>
            <a:ext cx="7783077" cy="1569660"/>
          </a:xfrm>
          <a:prstGeom prst="rect">
            <a:avLst/>
          </a:prstGeom>
        </p:spPr>
        <p:txBody>
          <a:bodyPr wrap="square">
            <a:spAutoFit/>
          </a:bodyPr>
          <a:lstStyle/>
          <a:p>
            <a:pPr lvl="0" algn="ctr">
              <a:defRPr/>
            </a:pPr>
            <a:r>
              <a:rPr lang="en-US" sz="3200" b="1" dirty="0">
                <a:solidFill>
                  <a:srgbClr val="4D5052"/>
                </a:solidFill>
                <a:latin typeface="Arial Narrow" panose="020B0606020202030204" pitchFamily="34" charset="0"/>
                <a:cs typeface="Candara"/>
              </a:rPr>
              <a:t>Would YOU prescribe a DOAC to Francis for AF detected min on interrogation of her pacemaker?</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790389"/>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pic>
        <p:nvPicPr>
          <p:cNvPr id="5" name="Picture 4" descr="A picture containing table&#10;&#10;Description automatically generated">
            <a:extLst>
              <a:ext uri="{FF2B5EF4-FFF2-40B4-BE49-F238E27FC236}">
                <a16:creationId xmlns:a16="http://schemas.microsoft.com/office/drawing/2014/main" id="{48DB254C-1311-4C88-A0E4-172EAC7E15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1603" y="2976632"/>
            <a:ext cx="2861176" cy="2736000"/>
          </a:xfrm>
          <a:prstGeom prst="rect">
            <a:avLst/>
          </a:prstGeom>
        </p:spPr>
      </p:pic>
      <p:pic>
        <p:nvPicPr>
          <p:cNvPr id="8" name="Picture 7" descr="A close up of a logo&#10;&#10;Description automatically generated">
            <a:extLst>
              <a:ext uri="{FF2B5EF4-FFF2-40B4-BE49-F238E27FC236}">
                <a16:creationId xmlns:a16="http://schemas.microsoft.com/office/drawing/2014/main" id="{3F523400-A259-45EB-A423-D8D2D0766E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91170" y="3656097"/>
            <a:ext cx="3010588" cy="2878875"/>
          </a:xfrm>
          <a:prstGeom prst="rect">
            <a:avLst/>
          </a:prstGeom>
        </p:spPr>
      </p:pic>
    </p:spTree>
    <p:extLst>
      <p:ext uri="{BB962C8B-B14F-4D97-AF65-F5344CB8AC3E}">
        <p14:creationId xmlns:p14="http://schemas.microsoft.com/office/powerpoint/2010/main" val="4292077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21" name="Rectangle 20">
            <a:extLst>
              <a:ext uri="{FF2B5EF4-FFF2-40B4-BE49-F238E27FC236}">
                <a16:creationId xmlns:a16="http://schemas.microsoft.com/office/drawing/2014/main" id="{5CC999E8-5C7F-4722-9893-AF5CE002417A}"/>
              </a:ext>
            </a:extLst>
          </p:cNvPr>
          <p:cNvSpPr/>
          <p:nvPr/>
        </p:nvSpPr>
        <p:spPr>
          <a:xfrm>
            <a:off x="161925" y="6526994"/>
            <a:ext cx="7660180" cy="230832"/>
          </a:xfrm>
          <a:prstGeom prst="rect">
            <a:avLst/>
          </a:prstGeom>
        </p:spPr>
        <p:txBody>
          <a:bodyPr wrap="square">
            <a:spAutoFit/>
          </a:bodyPr>
          <a:lstStyle/>
          <a:p>
            <a:pPr lvl="0"/>
            <a:r>
              <a:rPr lang="en-CA" sz="900" dirty="0">
                <a:solidFill>
                  <a:prstClr val="white"/>
                </a:solidFill>
                <a:latin typeface="Arial Narrow" panose="020B0606020202030204" pitchFamily="34" charset="0"/>
                <a:cs typeface="Arial"/>
              </a:rPr>
              <a:t>Lopes RD et al. Am Heart J. 2017 Jul;189:137-145. </a:t>
            </a:r>
            <a:r>
              <a:rPr lang="en-CA" sz="900" dirty="0" err="1">
                <a:solidFill>
                  <a:prstClr val="white"/>
                </a:solidFill>
                <a:latin typeface="Arial Narrow" panose="020B0606020202030204" pitchFamily="34" charset="0"/>
                <a:cs typeface="Arial"/>
              </a:rPr>
              <a:t>doi</a:t>
            </a:r>
            <a:r>
              <a:rPr lang="en-CA" sz="900" dirty="0">
                <a:solidFill>
                  <a:prstClr val="white"/>
                </a:solidFill>
                <a:latin typeface="Arial Narrow" panose="020B0606020202030204" pitchFamily="34" charset="0"/>
                <a:cs typeface="Arial"/>
              </a:rPr>
              <a:t>: 10.1016/j.ahj.2017.04.008. </a:t>
            </a:r>
            <a:r>
              <a:rPr lang="en-CA" sz="900" dirty="0" err="1">
                <a:solidFill>
                  <a:prstClr val="white"/>
                </a:solidFill>
                <a:latin typeface="Arial Narrow" panose="020B0606020202030204" pitchFamily="34" charset="0"/>
                <a:cs typeface="Arial"/>
              </a:rPr>
              <a:t>Epub</a:t>
            </a:r>
            <a:r>
              <a:rPr lang="en-CA" sz="900" dirty="0">
                <a:solidFill>
                  <a:prstClr val="white"/>
                </a:solidFill>
                <a:latin typeface="Arial Narrow" panose="020B0606020202030204" pitchFamily="34" charset="0"/>
                <a:cs typeface="Arial"/>
              </a:rPr>
              <a:t> 2017 Apr 24.</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437245"/>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84762"/>
            <a:ext cx="6720798" cy="1323439"/>
          </a:xfrm>
          <a:prstGeom prst="rect">
            <a:avLst/>
          </a:prstGeom>
          <a:noFill/>
        </p:spPr>
        <p:txBody>
          <a:bodyPr wrap="square">
            <a:spAutoFit/>
          </a:bodyPr>
          <a:lstStyle/>
          <a:p>
            <a:pPr lvl="0">
              <a:defRPr/>
            </a:pPr>
            <a:r>
              <a:rPr lang="en-CA" sz="3200" b="1" dirty="0" err="1">
                <a:solidFill>
                  <a:schemeClr val="tx1">
                    <a:lumMod val="75000"/>
                    <a:lumOff val="25000"/>
                  </a:schemeClr>
                </a:solidFill>
                <a:latin typeface="Arial Narrow" panose="020B0606020202030204" pitchFamily="34" charset="0"/>
                <a:cs typeface="Aharoni" panose="02010803020104030203" pitchFamily="2" charset="-79"/>
              </a:rPr>
              <a:t>ARTESiA</a:t>
            </a:r>
            <a:endParaRPr lang="en-CA" sz="3200" b="1" dirty="0">
              <a:solidFill>
                <a:schemeClr val="tx1">
                  <a:lumMod val="75000"/>
                  <a:lumOff val="25000"/>
                </a:schemeClr>
              </a:solidFill>
              <a:latin typeface="Arial Narrow" panose="020B0606020202030204" pitchFamily="34" charset="0"/>
              <a:cs typeface="Aharoni" panose="02010803020104030203" pitchFamily="2" charset="-79"/>
            </a:endParaRPr>
          </a:p>
          <a:p>
            <a:pPr lvl="0">
              <a:defRPr/>
            </a:pPr>
            <a:r>
              <a:rPr lang="en-CA" sz="2400" b="1" dirty="0">
                <a:solidFill>
                  <a:schemeClr val="tx1">
                    <a:lumMod val="75000"/>
                    <a:lumOff val="25000"/>
                  </a:schemeClr>
                </a:solidFill>
                <a:latin typeface="Arial Narrow" panose="020B0606020202030204" pitchFamily="34" charset="0"/>
                <a:cs typeface="Aharoni" panose="02010803020104030203" pitchFamily="2" charset="-79"/>
              </a:rPr>
              <a:t>Apixaban for the Reduction of Thrombo-Embolism due to Sub-Clinical Atrial Fibrillation</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0348" y="293092"/>
            <a:ext cx="2051727" cy="906777"/>
          </a:xfrm>
          <a:prstGeom prst="rect">
            <a:avLst/>
          </a:prstGeom>
        </p:spPr>
      </p:pic>
      <p:pic>
        <p:nvPicPr>
          <p:cNvPr id="2" name="Picture 1">
            <a:extLst>
              <a:ext uri="{FF2B5EF4-FFF2-40B4-BE49-F238E27FC236}">
                <a16:creationId xmlns:a16="http://schemas.microsoft.com/office/drawing/2014/main" id="{C464BBD7-D866-49A0-B631-631D5ADA8E81}"/>
              </a:ext>
            </a:extLst>
          </p:cNvPr>
          <p:cNvPicPr>
            <a:picLocks noChangeAspect="1"/>
          </p:cNvPicPr>
          <p:nvPr/>
        </p:nvPicPr>
        <p:blipFill>
          <a:blip r:embed="rId5"/>
          <a:stretch>
            <a:fillRect/>
          </a:stretch>
        </p:blipFill>
        <p:spPr>
          <a:xfrm>
            <a:off x="2593978" y="1584269"/>
            <a:ext cx="3956044" cy="900000"/>
          </a:xfrm>
          <a:prstGeom prst="rect">
            <a:avLst/>
          </a:prstGeom>
        </p:spPr>
      </p:pic>
      <p:pic>
        <p:nvPicPr>
          <p:cNvPr id="4" name="Picture 3">
            <a:extLst>
              <a:ext uri="{FF2B5EF4-FFF2-40B4-BE49-F238E27FC236}">
                <a16:creationId xmlns:a16="http://schemas.microsoft.com/office/drawing/2014/main" id="{D23972D2-C811-4A7A-BBBA-E8F1D252484F}"/>
              </a:ext>
            </a:extLst>
          </p:cNvPr>
          <p:cNvPicPr>
            <a:picLocks noChangeAspect="1"/>
          </p:cNvPicPr>
          <p:nvPr/>
        </p:nvPicPr>
        <p:blipFill>
          <a:blip r:embed="rId6"/>
          <a:stretch>
            <a:fillRect/>
          </a:stretch>
        </p:blipFill>
        <p:spPr>
          <a:xfrm>
            <a:off x="951614" y="2423302"/>
            <a:ext cx="7970268" cy="3024000"/>
          </a:xfrm>
          <a:prstGeom prst="rect">
            <a:avLst/>
          </a:prstGeom>
        </p:spPr>
      </p:pic>
      <p:pic>
        <p:nvPicPr>
          <p:cNvPr id="5" name="Picture 4">
            <a:extLst>
              <a:ext uri="{FF2B5EF4-FFF2-40B4-BE49-F238E27FC236}">
                <a16:creationId xmlns:a16="http://schemas.microsoft.com/office/drawing/2014/main" id="{531977B6-6F0B-4613-98D6-6A928FAC30CD}"/>
              </a:ext>
            </a:extLst>
          </p:cNvPr>
          <p:cNvPicPr>
            <a:picLocks noChangeAspect="1"/>
          </p:cNvPicPr>
          <p:nvPr/>
        </p:nvPicPr>
        <p:blipFill>
          <a:blip r:embed="rId7"/>
          <a:stretch>
            <a:fillRect/>
          </a:stretch>
        </p:blipFill>
        <p:spPr>
          <a:xfrm>
            <a:off x="2779505" y="4270335"/>
            <a:ext cx="3584989" cy="2016000"/>
          </a:xfrm>
          <a:prstGeom prst="rect">
            <a:avLst/>
          </a:prstGeom>
        </p:spPr>
      </p:pic>
      <p:pic>
        <p:nvPicPr>
          <p:cNvPr id="19" name="Picture 1">
            <a:extLst>
              <a:ext uri="{FF2B5EF4-FFF2-40B4-BE49-F238E27FC236}">
                <a16:creationId xmlns:a16="http://schemas.microsoft.com/office/drawing/2014/main" id="{17BCC509-3D9D-4E71-933A-F18972D02A6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59193" y="5194168"/>
            <a:ext cx="1398291" cy="846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1157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94761" y="1744654"/>
            <a:ext cx="8787314" cy="4010759"/>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1758673"/>
            <a:ext cx="310842" cy="3999238"/>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6" y="1742169"/>
            <a:ext cx="243620" cy="4013244"/>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5CC999E8-5C7F-4722-9893-AF5CE002417A}"/>
              </a:ext>
            </a:extLst>
          </p:cNvPr>
          <p:cNvSpPr/>
          <p:nvPr/>
        </p:nvSpPr>
        <p:spPr>
          <a:xfrm>
            <a:off x="176432" y="6517967"/>
            <a:ext cx="7660180" cy="230832"/>
          </a:xfrm>
          <a:prstGeom prst="rect">
            <a:avLst/>
          </a:prstGeom>
        </p:spPr>
        <p:txBody>
          <a:bodyPr wrap="square">
            <a:spAutoFit/>
          </a:bodyPr>
          <a:lstStyle/>
          <a:p>
            <a:pPr lvl="0">
              <a:lnSpc>
                <a:spcPct val="90000"/>
              </a:lnSpc>
              <a:defRPr/>
            </a:pPr>
            <a:r>
              <a:rPr lang="en-GB" sz="1000" dirty="0">
                <a:solidFill>
                  <a:prstClr val="white"/>
                </a:solidFill>
                <a:latin typeface="Arial Narrow" panose="020B0606020202030204" pitchFamily="34" charset="0"/>
                <a:cs typeface="Arial" pitchFamily="34" charset="0"/>
              </a:rPr>
              <a:t>Andrade JG et al. Can</a:t>
            </a:r>
            <a:r>
              <a:rPr lang="en-CA" sz="1000" dirty="0" err="1">
                <a:solidFill>
                  <a:prstClr val="white"/>
                </a:solidFill>
                <a:latin typeface="Arial Narrow" panose="020B0606020202030204" pitchFamily="34" charset="0"/>
                <a:cs typeface="Arial" pitchFamily="34" charset="0"/>
              </a:rPr>
              <a:t>adian</a:t>
            </a:r>
            <a:r>
              <a:rPr lang="en-CA" sz="1000" dirty="0">
                <a:solidFill>
                  <a:prstClr val="white"/>
                </a:solidFill>
                <a:latin typeface="Arial Narrow" panose="020B0606020202030204" pitchFamily="34" charset="0"/>
                <a:cs typeface="Arial" pitchFamily="34" charset="0"/>
              </a:rPr>
              <a:t> Journal of Cardiology 34 (2018) 1371e1392</a:t>
            </a:r>
            <a:r>
              <a:rPr lang="en-GB" sz="1000" dirty="0">
                <a:solidFill>
                  <a:prstClr val="white"/>
                </a:solidFill>
                <a:latin typeface="Arial Narrow" panose="020B0606020202030204" pitchFamily="34" charset="0"/>
                <a:cs typeface="Arial" pitchFamily="34" charset="0"/>
              </a:rPr>
              <a:t>.</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2018 Focused Update of the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CCS AF Guidelines</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pic>
        <p:nvPicPr>
          <p:cNvPr id="12" name="Picture 4" descr="Image result for canadian cardiovascular society">
            <a:extLst>
              <a:ext uri="{FF2B5EF4-FFF2-40B4-BE49-F238E27FC236}">
                <a16:creationId xmlns:a16="http://schemas.microsoft.com/office/drawing/2014/main" id="{8F98630D-4048-4FC6-878B-0635D4059934}"/>
              </a:ext>
            </a:extLst>
          </p:cNvPr>
          <p:cNvPicPr>
            <a:picLocks noChangeAspect="1" noChangeArrowheads="1"/>
          </p:cNvPicPr>
          <p:nvPr/>
        </p:nvPicPr>
        <p:blipFill>
          <a:blip r:embed="rId5" cstate="print">
            <a:clrChange>
              <a:clrFrom>
                <a:srgbClr val="FEFEFE"/>
              </a:clrFrom>
              <a:clrTo>
                <a:srgbClr val="FEFEFE">
                  <a:alpha val="0"/>
                </a:srgbClr>
              </a:clrTo>
            </a:clrChange>
            <a:alphaModFix amt="70000"/>
            <a:grayscl/>
            <a:extLst>
              <a:ext uri="{28A0092B-C50C-407E-A947-70E740481C1C}">
                <a14:useLocalDpi xmlns:a14="http://schemas.microsoft.com/office/drawing/2010/main" val="0"/>
              </a:ext>
            </a:extLst>
          </a:blip>
          <a:srcRect/>
          <a:stretch>
            <a:fillRect/>
          </a:stretch>
        </p:blipFill>
        <p:spPr bwMode="auto">
          <a:xfrm>
            <a:off x="2390894" y="1758673"/>
            <a:ext cx="4206250" cy="579606"/>
          </a:xfrm>
          <a:prstGeom prst="rect">
            <a:avLst/>
          </a:prstGeom>
          <a:extLst>
            <a:ext uri="{909E8E84-426E-40dd-AFC4-6F175D3DCCD1}">
              <a14:hiddenFill xmlns=""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87BDA03-94C0-494B-8D7C-458058DA56D6}"/>
              </a:ext>
            </a:extLst>
          </p:cNvPr>
          <p:cNvSpPr txBox="1"/>
          <p:nvPr/>
        </p:nvSpPr>
        <p:spPr>
          <a:xfrm>
            <a:off x="249040" y="2443915"/>
            <a:ext cx="8813997" cy="6771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RECOMMENDATIONS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p:txBody>
      </p:sp>
      <p:sp>
        <p:nvSpPr>
          <p:cNvPr id="4" name="Rectangle 3">
            <a:extLst>
              <a:ext uri="{FF2B5EF4-FFF2-40B4-BE49-F238E27FC236}">
                <a16:creationId xmlns:a16="http://schemas.microsoft.com/office/drawing/2014/main" id="{8D6E7BEF-F895-4EEE-A350-674936F9A894}"/>
              </a:ext>
            </a:extLst>
          </p:cNvPr>
          <p:cNvSpPr/>
          <p:nvPr/>
        </p:nvSpPr>
        <p:spPr>
          <a:xfrm>
            <a:off x="304394" y="3025537"/>
            <a:ext cx="8612770" cy="2154436"/>
          </a:xfrm>
          <a:prstGeom prst="rect">
            <a:avLst/>
          </a:prstGeom>
        </p:spPr>
        <p:txBody>
          <a:bodyPr wrap="square">
            <a:spAutoFit/>
          </a:bodyPr>
          <a:lstStyle/>
          <a:p>
            <a:pPr lvl="0" algn="ctr" defTabSz="914400">
              <a:defRPr/>
            </a:pPr>
            <a:r>
              <a:rPr lang="en-CA" dirty="0">
                <a:solidFill>
                  <a:prstClr val="black"/>
                </a:solidFill>
                <a:latin typeface="Arial Narrow" panose="020B0606020202030204" pitchFamily="34" charset="0"/>
                <a:cs typeface="Candara"/>
              </a:rPr>
              <a:t>It is reasonable to prescribe OAC therapy for patients who are aged 65 years or older or with a CHADS</a:t>
            </a:r>
            <a:r>
              <a:rPr lang="en-CA" baseline="-25000" dirty="0">
                <a:solidFill>
                  <a:prstClr val="black"/>
                </a:solidFill>
                <a:latin typeface="Arial Narrow" panose="020B0606020202030204" pitchFamily="34" charset="0"/>
                <a:cs typeface="Candara"/>
              </a:rPr>
              <a:t>2</a:t>
            </a:r>
            <a:r>
              <a:rPr lang="en-CA" dirty="0">
                <a:solidFill>
                  <a:prstClr val="black"/>
                </a:solidFill>
                <a:latin typeface="Arial Narrow" panose="020B0606020202030204" pitchFamily="34" charset="0"/>
                <a:cs typeface="Candara"/>
              </a:rPr>
              <a:t> score of  1 (CHADS-65) who have episodes of SCAF lasting &gt; 24 continuous hours in duration. </a:t>
            </a:r>
          </a:p>
          <a:p>
            <a:pPr lvl="0" algn="ctr" defTabSz="914400">
              <a:defRPr/>
            </a:pPr>
            <a:endParaRPr lang="en-CA" dirty="0">
              <a:solidFill>
                <a:prstClr val="black"/>
              </a:solidFill>
              <a:latin typeface="Arial Narrow" panose="020B0606020202030204" pitchFamily="34" charset="0"/>
              <a:cs typeface="Candara"/>
            </a:endParaRPr>
          </a:p>
          <a:p>
            <a:pPr lvl="0" algn="ctr" defTabSz="914400">
              <a:defRPr/>
            </a:pPr>
            <a:r>
              <a:rPr lang="en-CA" dirty="0">
                <a:solidFill>
                  <a:prstClr val="black"/>
                </a:solidFill>
                <a:latin typeface="Arial Narrow" panose="020B0606020202030204" pitchFamily="34" charset="0"/>
                <a:cs typeface="Candara"/>
              </a:rPr>
              <a:t>Additionally, high-risk patients (such as those with a recent embolic stroke of unknown</a:t>
            </a:r>
          </a:p>
          <a:p>
            <a:pPr lvl="0" algn="ctr" defTabSz="914400">
              <a:defRPr/>
            </a:pPr>
            <a:r>
              <a:rPr lang="en-CA" dirty="0">
                <a:solidFill>
                  <a:prstClr val="black"/>
                </a:solidFill>
                <a:latin typeface="Arial Narrow" panose="020B0606020202030204" pitchFamily="34" charset="0"/>
                <a:cs typeface="Candara"/>
              </a:rPr>
              <a:t>source) with shorter-lasting episodes might also be considered for OAC therapy</a:t>
            </a:r>
            <a:r>
              <a:rPr lang="en-CA" sz="1200" dirty="0">
                <a:solidFill>
                  <a:prstClr val="black"/>
                </a:solidFill>
                <a:latin typeface="Arial Narrow" panose="020B0606020202030204" pitchFamily="34" charset="0"/>
                <a:cs typeface="Candara"/>
              </a:rPr>
              <a:t> </a:t>
            </a:r>
          </a:p>
          <a:p>
            <a:pPr lvl="0" algn="ctr" defTabSz="914400">
              <a:defRPr/>
            </a:pPr>
            <a:endParaRPr lang="en-CA" sz="1200" b="1" dirty="0">
              <a:solidFill>
                <a:prstClr val="black"/>
              </a:solidFill>
              <a:latin typeface="Arial Narrow" panose="020B0606020202030204" pitchFamily="34" charset="0"/>
              <a:cs typeface="Candara"/>
            </a:endParaRPr>
          </a:p>
          <a:p>
            <a:pPr lvl="0" algn="ctr" defTabSz="914400">
              <a:defRPr/>
            </a:pPr>
            <a:r>
              <a:rPr lang="en-CA" sz="1400" dirty="0">
                <a:solidFill>
                  <a:prstClr val="black"/>
                </a:solidFill>
                <a:latin typeface="Arial Narrow" panose="020B0606020202030204" pitchFamily="34" charset="0"/>
                <a:cs typeface="Candara"/>
              </a:rPr>
              <a:t>(Weak Recommendation, Low-Quality Evidence).</a:t>
            </a:r>
          </a:p>
        </p:txBody>
      </p:sp>
    </p:spTree>
    <p:extLst>
      <p:ext uri="{BB962C8B-B14F-4D97-AF65-F5344CB8AC3E}">
        <p14:creationId xmlns:p14="http://schemas.microsoft.com/office/powerpoint/2010/main" val="2353838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19559" y="12449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358223" y="106011"/>
            <a:ext cx="6626225" cy="954107"/>
          </a:xfrm>
          <a:prstGeom prst="rect">
            <a:avLst/>
          </a:prstGeom>
          <a:noFill/>
        </p:spPr>
        <p:txBody>
          <a:bodyPr wrap="square">
            <a:spAutoFit/>
          </a:bodyPr>
          <a:lstStyle/>
          <a:p>
            <a:pPr lvl="0">
              <a:defRPr/>
            </a:pPr>
            <a:r>
              <a:rPr lang="en-CA" sz="3200" b="1" dirty="0">
                <a:solidFill>
                  <a:schemeClr val="tx1">
                    <a:lumMod val="75000"/>
                    <a:lumOff val="25000"/>
                  </a:schemeClr>
                </a:solidFill>
                <a:latin typeface="Arial Narrow" panose="020B0606020202030204" pitchFamily="34" charset="0"/>
                <a:cs typeface="Aharoni" panose="02010803020104030203" pitchFamily="2" charset="-79"/>
              </a:rPr>
              <a:t>SCAF Detection</a:t>
            </a:r>
            <a:br>
              <a:rPr lang="en-CA" sz="3200" b="1" dirty="0">
                <a:solidFill>
                  <a:srgbClr val="1B1A5A"/>
                </a:solidFill>
                <a:latin typeface="Arial Narrow" panose="020B0606020202030204" pitchFamily="34" charset="0"/>
                <a:cs typeface="Aharoni" panose="02010803020104030203" pitchFamily="2" charset="-79"/>
              </a:rPr>
            </a:br>
            <a:r>
              <a:rPr lang="en-CA" sz="2400" b="1" dirty="0">
                <a:solidFill>
                  <a:srgbClr val="13A985"/>
                </a:solidFill>
                <a:latin typeface="Arial Narrow" panose="020B0606020202030204" pitchFamily="34" charset="0"/>
                <a:cs typeface="Aharoni" panose="02010803020104030203" pitchFamily="2" charset="-79"/>
              </a:rPr>
              <a:t>Remaining Challenges and Uncertainties</a:t>
            </a:r>
            <a:endParaRPr lang="en-CA" sz="3200" b="1" dirty="0">
              <a:solidFill>
                <a:srgbClr val="13A985"/>
              </a:solidFill>
              <a:latin typeface="Arial Narrow" panose="020B0606020202030204" pitchFamily="34" charset="0"/>
              <a:cs typeface="Aharoni" panose="02010803020104030203" pitchFamily="2" charset="-79"/>
            </a:endParaRP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6373" y="203669"/>
            <a:ext cx="2051727" cy="906777"/>
          </a:xfrm>
          <a:prstGeom prst="rect">
            <a:avLst/>
          </a:prstGeom>
        </p:spPr>
      </p:pic>
      <p:sp>
        <p:nvSpPr>
          <p:cNvPr id="10" name="Rectangle 9">
            <a:extLst>
              <a:ext uri="{FF2B5EF4-FFF2-40B4-BE49-F238E27FC236}">
                <a16:creationId xmlns:a16="http://schemas.microsoft.com/office/drawing/2014/main" id="{2FFCFD8A-B4B7-4697-9733-DDBD09C9BB6C}"/>
              </a:ext>
            </a:extLst>
          </p:cNvPr>
          <p:cNvSpPr/>
          <p:nvPr/>
        </p:nvSpPr>
        <p:spPr>
          <a:xfrm>
            <a:off x="-19559" y="-4720"/>
            <a:ext cx="1314960" cy="6862720"/>
          </a:xfrm>
          <a:prstGeom prst="rect">
            <a:avLst/>
          </a:prstGeom>
          <a:solidFill>
            <a:srgbClr val="4C5053"/>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descr="A close up of a logo&#10;&#10;Description automatically generated">
            <a:extLst>
              <a:ext uri="{FF2B5EF4-FFF2-40B4-BE49-F238E27FC236}">
                <a16:creationId xmlns:a16="http://schemas.microsoft.com/office/drawing/2014/main" id="{84690897-1FCD-44C5-9802-0F820DA68A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12" name="TextBox 11">
            <a:extLst>
              <a:ext uri="{FF2B5EF4-FFF2-40B4-BE49-F238E27FC236}">
                <a16:creationId xmlns:a16="http://schemas.microsoft.com/office/drawing/2014/main" id="{8C1F5A5B-E336-4797-B53B-FA6934DAB0B1}"/>
              </a:ext>
            </a:extLst>
          </p:cNvPr>
          <p:cNvSpPr txBox="1"/>
          <p:nvPr/>
        </p:nvSpPr>
        <p:spPr>
          <a:xfrm>
            <a:off x="1403235" y="1518144"/>
            <a:ext cx="7524865" cy="4585871"/>
          </a:xfrm>
          <a:prstGeom prst="rect">
            <a:avLst/>
          </a:prstGeom>
          <a:noFill/>
        </p:spPr>
        <p:txBody>
          <a:bodyPr wrap="square" rtlCol="0">
            <a:spAutoFit/>
          </a:bodyPr>
          <a:lstStyle/>
          <a:p>
            <a:pPr marL="457200" lvl="0" indent="-457200" defTabSz="914400">
              <a:buClr>
                <a:srgbClr val="00BF96"/>
              </a:buClr>
              <a:buFont typeface="Wingdings" panose="05000000000000000000" pitchFamily="2" charset="2"/>
              <a:buChar char="§"/>
              <a:defRPr/>
            </a:pPr>
            <a:r>
              <a:rPr lang="en-CA" sz="3200" b="1" dirty="0">
                <a:solidFill>
                  <a:schemeClr val="tx1">
                    <a:lumMod val="85000"/>
                    <a:lumOff val="15000"/>
                  </a:schemeClr>
                </a:solidFill>
                <a:latin typeface="Arial Narrow" panose="020B0606020202030204" pitchFamily="34" charset="0"/>
                <a:cs typeface="Candara"/>
              </a:rPr>
              <a:t>Major remaining knowledge gaps</a:t>
            </a:r>
            <a:r>
              <a:rPr lang="en-CA" sz="3200" b="1" dirty="0">
                <a:solidFill>
                  <a:prstClr val="black">
                    <a:lumMod val="85000"/>
                    <a:lumOff val="15000"/>
                  </a:prstClr>
                </a:solidFill>
                <a:latin typeface="Arial Narrow" panose="020B0606020202030204" pitchFamily="34" charset="0"/>
                <a:cs typeface="Candara"/>
              </a:rPr>
              <a:t> </a:t>
            </a:r>
          </a:p>
          <a:p>
            <a:pPr lvl="0" defTabSz="914400">
              <a:buClr>
                <a:srgbClr val="61D0DC"/>
              </a:buClr>
              <a:defRPr/>
            </a:pPr>
            <a:endParaRPr lang="en-CA" sz="3200" b="1" dirty="0">
              <a:solidFill>
                <a:prstClr val="black"/>
              </a:solidFill>
              <a:latin typeface="Arial Narrow" panose="020B0606020202030204" pitchFamily="34" charset="0"/>
              <a:cs typeface="Candara"/>
            </a:endParaRPr>
          </a:p>
          <a:p>
            <a:pPr marL="914400" lvl="1" indent="-457200" defTabSz="914400">
              <a:buClr>
                <a:srgbClr val="22E6B7"/>
              </a:buClr>
              <a:buFont typeface="Wingdings" panose="05000000000000000000" pitchFamily="2" charset="2"/>
              <a:buChar char="§"/>
              <a:defRPr/>
            </a:pPr>
            <a:r>
              <a:rPr lang="en-CA" sz="2800" dirty="0">
                <a:solidFill>
                  <a:prstClr val="black"/>
                </a:solidFill>
                <a:latin typeface="Arial Narrow" panose="020B0606020202030204" pitchFamily="34" charset="0"/>
                <a:cs typeface="Candara"/>
              </a:rPr>
              <a:t>Temporal and causal relationship of SCAF to stroke </a:t>
            </a:r>
          </a:p>
          <a:p>
            <a:pPr marL="914400" lvl="1" indent="-457200" defTabSz="914400">
              <a:buClr>
                <a:srgbClr val="22E6B7"/>
              </a:buClr>
              <a:buFont typeface="Wingdings" panose="05000000000000000000" pitchFamily="2" charset="2"/>
              <a:buChar char="§"/>
              <a:defRPr/>
            </a:pPr>
            <a:r>
              <a:rPr lang="en-CA" sz="2800" dirty="0">
                <a:solidFill>
                  <a:prstClr val="black"/>
                </a:solidFill>
                <a:latin typeface="Arial Narrow" panose="020B0606020202030204" pitchFamily="34" charset="0"/>
                <a:cs typeface="Candara"/>
              </a:rPr>
              <a:t>Thresholds for increased stroke risk (AF duration, burden, risk score) are unknown </a:t>
            </a:r>
          </a:p>
          <a:p>
            <a:pPr marL="914400" lvl="1" indent="-457200" defTabSz="914400">
              <a:buClr>
                <a:srgbClr val="22E6B7"/>
              </a:buClr>
              <a:buFont typeface="Wingdings" panose="05000000000000000000" pitchFamily="2" charset="2"/>
              <a:buChar char="§"/>
              <a:defRPr/>
            </a:pPr>
            <a:r>
              <a:rPr lang="en-CA" sz="2800" dirty="0">
                <a:solidFill>
                  <a:prstClr val="black"/>
                </a:solidFill>
                <a:latin typeface="Arial Narrow" panose="020B0606020202030204" pitchFamily="34" charset="0"/>
                <a:cs typeface="Candara"/>
              </a:rPr>
              <a:t>Risks, benefits and cost of anticoagulation</a:t>
            </a:r>
          </a:p>
          <a:p>
            <a:pPr marL="914400" lvl="1" indent="-457200" defTabSz="914400">
              <a:buClr>
                <a:srgbClr val="22E6B7"/>
              </a:buClr>
              <a:buFont typeface="Wingdings" panose="05000000000000000000" pitchFamily="2" charset="2"/>
              <a:buChar char="§"/>
              <a:defRPr/>
            </a:pPr>
            <a:r>
              <a:rPr lang="en-CA" sz="2800" dirty="0">
                <a:solidFill>
                  <a:prstClr val="black"/>
                </a:solidFill>
                <a:latin typeface="Arial Narrow" panose="020B0606020202030204" pitchFamily="34" charset="0"/>
                <a:cs typeface="Candara"/>
              </a:rPr>
              <a:t>Continuous versus intermittent anticoagulation</a:t>
            </a:r>
          </a:p>
          <a:p>
            <a:pPr marL="914400" lvl="1" indent="-457200" defTabSz="914400">
              <a:buClr>
                <a:srgbClr val="22E6B7"/>
              </a:buClr>
              <a:buFont typeface="Wingdings" panose="05000000000000000000" pitchFamily="2" charset="2"/>
              <a:buChar char="§"/>
              <a:defRPr/>
            </a:pPr>
            <a:r>
              <a:rPr lang="en-CA" sz="2800" dirty="0">
                <a:solidFill>
                  <a:prstClr val="black"/>
                </a:solidFill>
                <a:latin typeface="Arial Narrow" panose="020B0606020202030204" pitchFamily="34" charset="0"/>
                <a:cs typeface="Candara"/>
              </a:rPr>
              <a:t>AF as a marker of stroke risk </a:t>
            </a:r>
            <a:br>
              <a:rPr lang="en-CA" sz="3200" b="1" dirty="0">
                <a:solidFill>
                  <a:prstClr val="black"/>
                </a:solidFill>
                <a:latin typeface="Arial Narrow" panose="020B0606020202030204" pitchFamily="34" charset="0"/>
                <a:cs typeface="Candara"/>
              </a:rPr>
            </a:br>
            <a:endParaRPr lang="en-CA" sz="3200" b="1" dirty="0">
              <a:solidFill>
                <a:prstClr val="black"/>
              </a:solidFill>
              <a:latin typeface="Arial Narrow" panose="020B0606020202030204" pitchFamily="34" charset="0"/>
              <a:cs typeface="Candara"/>
            </a:endParaRPr>
          </a:p>
        </p:txBody>
      </p:sp>
    </p:spTree>
    <p:extLst>
      <p:ext uri="{BB962C8B-B14F-4D97-AF65-F5344CB8AC3E}">
        <p14:creationId xmlns:p14="http://schemas.microsoft.com/office/powerpoint/2010/main" val="159796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19559" y="12449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358223" y="254863"/>
            <a:ext cx="6626225" cy="707886"/>
          </a:xfrm>
          <a:prstGeom prst="rect">
            <a:avLst/>
          </a:prstGeom>
          <a:noFill/>
        </p:spPr>
        <p:txBody>
          <a:bodyPr wrap="square">
            <a:spAutoFit/>
          </a:bodyPr>
          <a:lstStyle/>
          <a:p>
            <a:pPr lvl="0">
              <a:defRPr/>
            </a:pPr>
            <a:r>
              <a:rPr lang="en-CA" sz="4000" b="1" dirty="0">
                <a:solidFill>
                  <a:schemeClr val="tx1">
                    <a:lumMod val="75000"/>
                    <a:lumOff val="25000"/>
                  </a:schemeClr>
                </a:solidFill>
                <a:latin typeface="Arial Narrow" panose="020B0606020202030204" pitchFamily="34" charset="0"/>
                <a:cs typeface="Aharoni" panose="02010803020104030203" pitchFamily="2" charset="-79"/>
              </a:rPr>
              <a:t>Key Messages</a:t>
            </a:r>
            <a:endParaRPr lang="en-CA" sz="4000" b="1" dirty="0">
              <a:solidFill>
                <a:srgbClr val="13A985"/>
              </a:solidFill>
              <a:latin typeface="Arial Narrow" panose="020B0606020202030204" pitchFamily="34" charset="0"/>
              <a:cs typeface="Aharoni" panose="02010803020104030203" pitchFamily="2" charset="-79"/>
            </a:endParaRP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6373" y="203669"/>
            <a:ext cx="2051727" cy="906777"/>
          </a:xfrm>
          <a:prstGeom prst="rect">
            <a:avLst/>
          </a:prstGeom>
        </p:spPr>
      </p:pic>
      <p:sp>
        <p:nvSpPr>
          <p:cNvPr id="10" name="Rectangle 9">
            <a:extLst>
              <a:ext uri="{FF2B5EF4-FFF2-40B4-BE49-F238E27FC236}">
                <a16:creationId xmlns:a16="http://schemas.microsoft.com/office/drawing/2014/main" id="{2FFCFD8A-B4B7-4697-9733-DDBD09C9BB6C}"/>
              </a:ext>
            </a:extLst>
          </p:cNvPr>
          <p:cNvSpPr/>
          <p:nvPr/>
        </p:nvSpPr>
        <p:spPr>
          <a:xfrm>
            <a:off x="-19559" y="-4720"/>
            <a:ext cx="1314960" cy="6862720"/>
          </a:xfrm>
          <a:prstGeom prst="rect">
            <a:avLst/>
          </a:prstGeom>
          <a:solidFill>
            <a:srgbClr val="4C5053"/>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descr="A close up of a logo&#10;&#10;Description automatically generated">
            <a:extLst>
              <a:ext uri="{FF2B5EF4-FFF2-40B4-BE49-F238E27FC236}">
                <a16:creationId xmlns:a16="http://schemas.microsoft.com/office/drawing/2014/main" id="{84690897-1FCD-44C5-9802-0F820DA68A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9" name="TextBox 8">
            <a:extLst>
              <a:ext uri="{FF2B5EF4-FFF2-40B4-BE49-F238E27FC236}">
                <a16:creationId xmlns:a16="http://schemas.microsoft.com/office/drawing/2014/main" id="{2F76E1EF-73D1-4043-9E9A-F8A9A9E1FC93}"/>
              </a:ext>
            </a:extLst>
          </p:cNvPr>
          <p:cNvSpPr txBox="1"/>
          <p:nvPr/>
        </p:nvSpPr>
        <p:spPr>
          <a:xfrm>
            <a:off x="1327249" y="1730507"/>
            <a:ext cx="7595072" cy="4185761"/>
          </a:xfrm>
          <a:prstGeom prst="rect">
            <a:avLst/>
          </a:prstGeom>
          <a:noFill/>
        </p:spPr>
        <p:txBody>
          <a:bodyPr wrap="square" rtlCol="0">
            <a:spAutoFit/>
          </a:bodyPr>
          <a:lstStyle/>
          <a:p>
            <a:pPr marL="285750" lvl="0" indent="-285750" defTabSz="914400">
              <a:buClr>
                <a:srgbClr val="00BF96"/>
              </a:buClr>
              <a:buFont typeface="Wingdings" panose="05000000000000000000" pitchFamily="2" charset="2"/>
              <a:buChar char="§"/>
              <a:defRPr/>
            </a:pPr>
            <a:r>
              <a:rPr lang="en-CA" sz="2400" b="1" dirty="0">
                <a:solidFill>
                  <a:schemeClr val="tx1">
                    <a:lumMod val="85000"/>
                    <a:lumOff val="15000"/>
                  </a:schemeClr>
                </a:solidFill>
                <a:latin typeface="Arial Narrow" panose="020B0606020202030204" pitchFamily="34" charset="0"/>
                <a:cs typeface="Candara"/>
              </a:rPr>
              <a:t>Unrecognized AF appears very common</a:t>
            </a:r>
          </a:p>
          <a:p>
            <a:pPr marL="742950" lvl="1" indent="-285750" defTabSz="914400">
              <a:buClr>
                <a:srgbClr val="22E6B7"/>
              </a:buClr>
              <a:buFont typeface="Wingdings" panose="05000000000000000000" pitchFamily="2" charset="2"/>
              <a:buChar char="§"/>
              <a:defRPr/>
            </a:pPr>
            <a:r>
              <a:rPr lang="en-CA" sz="2000" dirty="0">
                <a:solidFill>
                  <a:prstClr val="black">
                    <a:lumMod val="85000"/>
                    <a:lumOff val="15000"/>
                  </a:prstClr>
                </a:solidFill>
                <a:latin typeface="Arial Narrow" panose="020B0606020202030204" pitchFamily="34" charset="0"/>
                <a:cs typeface="Candara"/>
              </a:rPr>
              <a:t>Particularly in the elderly and those with AF/stroke risk factors</a:t>
            </a:r>
          </a:p>
          <a:p>
            <a:pPr marL="285750" indent="-285750" defTabSz="914400">
              <a:buClr>
                <a:srgbClr val="30C1D7"/>
              </a:buClr>
              <a:buFont typeface="Wingdings" panose="05000000000000000000" pitchFamily="2" charset="2"/>
              <a:buChar char="§"/>
              <a:defRPr/>
            </a:pPr>
            <a:endParaRPr lang="en-CA" sz="1400" b="1" dirty="0">
              <a:solidFill>
                <a:schemeClr val="tx1">
                  <a:lumMod val="85000"/>
                  <a:lumOff val="15000"/>
                </a:schemeClr>
              </a:solidFill>
              <a:latin typeface="Arial Narrow" panose="020B0606020202030204" pitchFamily="34" charset="0"/>
              <a:cs typeface="Candara"/>
            </a:endParaRPr>
          </a:p>
          <a:p>
            <a:pPr marL="285750" indent="-285750" defTabSz="914400">
              <a:buClr>
                <a:srgbClr val="00BF96"/>
              </a:buClr>
              <a:buFont typeface="Wingdings" panose="05000000000000000000" pitchFamily="2" charset="2"/>
              <a:buChar char="§"/>
              <a:defRPr/>
            </a:pPr>
            <a:r>
              <a:rPr lang="en-CA" sz="2400" b="1" dirty="0">
                <a:solidFill>
                  <a:schemeClr val="tx1">
                    <a:lumMod val="85000"/>
                    <a:lumOff val="15000"/>
                  </a:schemeClr>
                </a:solidFill>
                <a:latin typeface="Arial Narrow" panose="020B0606020202030204" pitchFamily="34" charset="0"/>
                <a:cs typeface="Candara"/>
              </a:rPr>
              <a:t>Population-based AF screening may prevent stroke</a:t>
            </a:r>
          </a:p>
          <a:p>
            <a:pPr marL="742950" lvl="1" indent="-285750" defTabSz="914400">
              <a:buClr>
                <a:srgbClr val="22E6B7"/>
              </a:buClr>
              <a:buFont typeface="Wingdings" panose="05000000000000000000" pitchFamily="2" charset="2"/>
              <a:buChar char="§"/>
              <a:defRPr/>
            </a:pPr>
            <a:r>
              <a:rPr lang="en-CA" sz="2000" dirty="0">
                <a:solidFill>
                  <a:prstClr val="black">
                    <a:lumMod val="85000"/>
                    <a:lumOff val="15000"/>
                  </a:prstClr>
                </a:solidFill>
                <a:latin typeface="Arial Narrow" panose="020B0606020202030204" pitchFamily="34" charset="0"/>
                <a:cs typeface="Candara"/>
              </a:rPr>
              <a:t>Characterize the ideal population for extended rhythm monitoring</a:t>
            </a:r>
          </a:p>
          <a:p>
            <a:pPr marL="742950" lvl="1" indent="-285750" defTabSz="914400">
              <a:buClr>
                <a:srgbClr val="22E6B7"/>
              </a:buClr>
              <a:buFont typeface="Wingdings" panose="05000000000000000000" pitchFamily="2" charset="2"/>
              <a:buChar char="§"/>
              <a:defRPr/>
            </a:pPr>
            <a:r>
              <a:rPr lang="en-CA" sz="2000" dirty="0">
                <a:solidFill>
                  <a:prstClr val="black">
                    <a:lumMod val="85000"/>
                    <a:lumOff val="15000"/>
                  </a:prstClr>
                </a:solidFill>
                <a:latin typeface="Arial Narrow" panose="020B0606020202030204" pitchFamily="34" charset="0"/>
                <a:cs typeface="Candara"/>
              </a:rPr>
              <a:t>Determine the optimal definition of SCAF that warrants intervention</a:t>
            </a:r>
          </a:p>
          <a:p>
            <a:pPr marL="285750" lvl="0" indent="-285750" defTabSz="914400">
              <a:buClr>
                <a:srgbClr val="30C1D7"/>
              </a:buClr>
              <a:buFont typeface="Wingdings" panose="05000000000000000000" pitchFamily="2" charset="2"/>
              <a:buChar char="§"/>
              <a:defRPr/>
            </a:pPr>
            <a:endParaRPr lang="en-CA" sz="1600" b="1" dirty="0">
              <a:solidFill>
                <a:schemeClr val="tx1">
                  <a:lumMod val="85000"/>
                  <a:lumOff val="15000"/>
                </a:schemeClr>
              </a:solidFill>
              <a:latin typeface="Arial Narrow" panose="020B0606020202030204" pitchFamily="34" charset="0"/>
              <a:cs typeface="Candara"/>
            </a:endParaRPr>
          </a:p>
          <a:p>
            <a:pPr marL="285750" lvl="0" indent="-285750" defTabSz="914400">
              <a:buClr>
                <a:srgbClr val="00BF96"/>
              </a:buClr>
              <a:buFont typeface="Wingdings" panose="05000000000000000000" pitchFamily="2" charset="2"/>
              <a:buChar char="§"/>
              <a:defRPr/>
            </a:pPr>
            <a:r>
              <a:rPr lang="en-CA" sz="2400" b="1" dirty="0">
                <a:solidFill>
                  <a:schemeClr val="tx1">
                    <a:lumMod val="85000"/>
                    <a:lumOff val="15000"/>
                  </a:schemeClr>
                </a:solidFill>
                <a:latin typeface="Arial Narrow" panose="020B0606020202030204" pitchFamily="34" charset="0"/>
                <a:cs typeface="Candara"/>
              </a:rPr>
              <a:t>Empiric therapy of patients at risk of AF and stroke under evaluation</a:t>
            </a:r>
          </a:p>
          <a:p>
            <a:pPr marL="742950" lvl="1" indent="-285750" defTabSz="914400">
              <a:buClr>
                <a:srgbClr val="22E6B7"/>
              </a:buClr>
              <a:buFont typeface="Wingdings" panose="05000000000000000000" pitchFamily="2" charset="2"/>
              <a:buChar char="§"/>
              <a:defRPr/>
            </a:pPr>
            <a:r>
              <a:rPr lang="en-CA" sz="2000" dirty="0">
                <a:solidFill>
                  <a:prstClr val="black">
                    <a:lumMod val="85000"/>
                    <a:lumOff val="15000"/>
                  </a:prstClr>
                </a:solidFill>
                <a:latin typeface="Arial Narrow" panose="020B0606020202030204" pitchFamily="34" charset="0"/>
                <a:cs typeface="Candara"/>
              </a:rPr>
              <a:t>Evaluate whether intervention results in improved outcomes (i.e., how does initiation of oral anti-thrombotic therapy for SCAF influence the rate of stroke or systemic embolism during long-term follow-up?) </a:t>
            </a:r>
          </a:p>
          <a:p>
            <a:pPr lvl="0" defTabSz="914400">
              <a:defRPr/>
            </a:pPr>
            <a:endParaRPr lang="en-CA" sz="2000" b="1" dirty="0">
              <a:solidFill>
                <a:prstClr val="black"/>
              </a:solidFill>
              <a:latin typeface="Arial Narrow" panose="020B0606020202030204" pitchFamily="34" charset="0"/>
              <a:cs typeface="Candara"/>
            </a:endParaRPr>
          </a:p>
        </p:txBody>
      </p:sp>
    </p:spTree>
    <p:extLst>
      <p:ext uri="{BB962C8B-B14F-4D97-AF65-F5344CB8AC3E}">
        <p14:creationId xmlns:p14="http://schemas.microsoft.com/office/powerpoint/2010/main" val="336097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8</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2" name="TextBox 11">
            <a:extLst>
              <a:ext uri="{FF2B5EF4-FFF2-40B4-BE49-F238E27FC236}">
                <a16:creationId xmlns:a16="http://schemas.microsoft.com/office/drawing/2014/main" id="{41419A9E-15B7-4C75-804F-3516DB5E5B75}"/>
              </a:ext>
            </a:extLst>
          </p:cNvPr>
          <p:cNvSpPr txBox="1"/>
          <p:nvPr/>
        </p:nvSpPr>
        <p:spPr>
          <a:xfrm>
            <a:off x="-311450"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Winnie</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72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4" name="Picture 13" descr="A person wearing a suit and tie&#10;&#10;Description automatically generated">
            <a:extLst>
              <a:ext uri="{FF2B5EF4-FFF2-40B4-BE49-F238E27FC236}">
                <a16:creationId xmlns:a16="http://schemas.microsoft.com/office/drawing/2014/main" id="{9A72231F-3197-49DE-B436-833D4519C190}"/>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884" y="846645"/>
            <a:ext cx="4007572" cy="6011356"/>
          </a:xfrm>
          <a:prstGeom prst="rect">
            <a:avLst/>
          </a:prstGeom>
        </p:spPr>
      </p:pic>
      <p:pic>
        <p:nvPicPr>
          <p:cNvPr id="3" name="Picture 2">
            <a:extLst>
              <a:ext uri="{FF2B5EF4-FFF2-40B4-BE49-F238E27FC236}">
                <a16:creationId xmlns:a16="http://schemas.microsoft.com/office/drawing/2014/main" id="{AB87BAAE-6285-4DE1-AA98-D6030C1CD8C0}"/>
              </a:ext>
            </a:extLst>
          </p:cNvPr>
          <p:cNvPicPr>
            <a:picLocks noChangeAspect="1"/>
          </p:cNvPicPr>
          <p:nvPr/>
        </p:nvPicPr>
        <p:blipFill>
          <a:blip r:embed="rId6"/>
          <a:stretch>
            <a:fillRect/>
          </a:stretch>
        </p:blipFill>
        <p:spPr>
          <a:xfrm>
            <a:off x="3184538" y="1009297"/>
            <a:ext cx="5944115" cy="1365622"/>
          </a:xfrm>
          <a:prstGeom prst="rect">
            <a:avLst/>
          </a:prstGeom>
        </p:spPr>
      </p:pic>
      <p:pic>
        <p:nvPicPr>
          <p:cNvPr id="4" name="Picture 3">
            <a:extLst>
              <a:ext uri="{FF2B5EF4-FFF2-40B4-BE49-F238E27FC236}">
                <a16:creationId xmlns:a16="http://schemas.microsoft.com/office/drawing/2014/main" id="{37DBFEE8-B37B-4489-A571-A64ABC750822}"/>
              </a:ext>
            </a:extLst>
          </p:cNvPr>
          <p:cNvPicPr>
            <a:picLocks noChangeAspect="1"/>
          </p:cNvPicPr>
          <p:nvPr/>
        </p:nvPicPr>
        <p:blipFill>
          <a:blip r:embed="rId7"/>
          <a:stretch>
            <a:fillRect/>
          </a:stretch>
        </p:blipFill>
        <p:spPr>
          <a:xfrm>
            <a:off x="3178441" y="2565330"/>
            <a:ext cx="5950212" cy="1469263"/>
          </a:xfrm>
          <a:prstGeom prst="rect">
            <a:avLst/>
          </a:prstGeom>
        </p:spPr>
      </p:pic>
      <p:pic>
        <p:nvPicPr>
          <p:cNvPr id="5" name="Picture 4">
            <a:extLst>
              <a:ext uri="{FF2B5EF4-FFF2-40B4-BE49-F238E27FC236}">
                <a16:creationId xmlns:a16="http://schemas.microsoft.com/office/drawing/2014/main" id="{F1E9F217-CE09-4EA1-988D-356297E10FA3}"/>
              </a:ext>
            </a:extLst>
          </p:cNvPr>
          <p:cNvPicPr>
            <a:picLocks noChangeAspect="1"/>
          </p:cNvPicPr>
          <p:nvPr/>
        </p:nvPicPr>
        <p:blipFill>
          <a:blip r:embed="rId8"/>
          <a:stretch>
            <a:fillRect/>
          </a:stretch>
        </p:blipFill>
        <p:spPr>
          <a:xfrm>
            <a:off x="3195263" y="4225003"/>
            <a:ext cx="5950212" cy="1749704"/>
          </a:xfrm>
          <a:prstGeom prst="rect">
            <a:avLst/>
          </a:prstGeom>
        </p:spPr>
      </p:pic>
    </p:spTree>
    <p:extLst>
      <p:ext uri="{BB962C8B-B14F-4D97-AF65-F5344CB8AC3E}">
        <p14:creationId xmlns:p14="http://schemas.microsoft.com/office/powerpoint/2010/main" val="29875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364964"/>
            <a:ext cx="7783077" cy="830997"/>
          </a:xfrm>
          <a:prstGeom prst="rect">
            <a:avLst/>
          </a:prstGeom>
        </p:spPr>
        <p:txBody>
          <a:bodyPr wrap="square">
            <a:spAutoFit/>
          </a:bodyPr>
          <a:lstStyle/>
          <a:p>
            <a:pPr lvl="0" algn="ctr">
              <a:defRPr/>
            </a:pPr>
            <a:r>
              <a:rPr lang="en-US" sz="2400" b="1" dirty="0">
                <a:solidFill>
                  <a:srgbClr val="4D5052"/>
                </a:solidFill>
                <a:latin typeface="Arial Narrow" panose="020B0606020202030204" pitchFamily="34" charset="0"/>
                <a:cs typeface="Candara"/>
              </a:rPr>
              <a:t>What are your options, besides physical exam and ECG, for evaluating Winnie’s palpitations and excluding AF?</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00000"/>
              </a:lnSpc>
              <a:spcBef>
                <a:spcPts val="0"/>
              </a:spcBef>
              <a:buClr>
                <a:srgbClr val="C0504D"/>
              </a:buClr>
            </a:pPr>
            <a:r>
              <a:rPr lang="en-US" b="1" i="1" dirty="0">
                <a:solidFill>
                  <a:srgbClr val="13A985"/>
                </a:solidFill>
                <a:latin typeface="Arial Narrow" panose="020B0606020202030204" pitchFamily="34" charset="0"/>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Handheld ECG recorder –for office or home use </a:t>
            </a:r>
            <a:b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b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(e.g. </a:t>
            </a: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Kardia</a:t>
            </a: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 Mobile or HeartCheck CardiBeat ECG)</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Holter monitor</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Loop recorder </a:t>
            </a: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eg</a:t>
            </a: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 Cardio Memo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Implantable monitoring device –ILR </a:t>
            </a:r>
            <a:b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b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(e.g. Reveal)</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None of the above </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2704755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C-2020-first-page.jpg">
            <a:extLst>
              <a:ext uri="{FF2B5EF4-FFF2-40B4-BE49-F238E27FC236}">
                <a16:creationId xmlns:a16="http://schemas.microsoft.com/office/drawing/2014/main" id="{7B0FE371-E31E-4578-A5AE-9D799312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50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3633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17003"/>
            <a:ext cx="6873876" cy="769441"/>
          </a:xfrm>
          <a:prstGeom prst="rect">
            <a:avLst/>
          </a:prstGeom>
          <a:noFill/>
        </p:spPr>
        <p:txBody>
          <a:bodyPr wrap="square">
            <a:spAutoFit/>
          </a:bodyPr>
          <a:lstStyle/>
          <a:p>
            <a:pPr lvl="0">
              <a:defRPr/>
            </a:pPr>
            <a:r>
              <a:rPr lang="en-US" sz="4400" b="1" dirty="0">
                <a:solidFill>
                  <a:prstClr val="black">
                    <a:lumMod val="75000"/>
                    <a:lumOff val="25000"/>
                  </a:prstClr>
                </a:solidFill>
                <a:latin typeface="Arial Narrow" panose="020B0606020202030204" pitchFamily="34" charset="0"/>
                <a:cs typeface="Aharoni" panose="02010803020104030203" pitchFamily="2" charset="-79"/>
              </a:rPr>
              <a:t>Different Screening Tools</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pic>
        <p:nvPicPr>
          <p:cNvPr id="22" name="Picture 21" descr="A close up of a necklace&#10;&#10;Description generated with high confidence">
            <a:extLst>
              <a:ext uri="{FF2B5EF4-FFF2-40B4-BE49-F238E27FC236}">
                <a16:creationId xmlns:a16="http://schemas.microsoft.com/office/drawing/2014/main" id="{D94E33C9-1BC8-432E-829E-04DD70C2AC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2192" y="1956097"/>
            <a:ext cx="1851470" cy="2452455"/>
          </a:xfrm>
          <a:prstGeom prst="rect">
            <a:avLst/>
          </a:prstGeom>
        </p:spPr>
      </p:pic>
      <p:pic>
        <p:nvPicPr>
          <p:cNvPr id="23" name="Picture 22">
            <a:extLst>
              <a:ext uri="{FF2B5EF4-FFF2-40B4-BE49-F238E27FC236}">
                <a16:creationId xmlns:a16="http://schemas.microsoft.com/office/drawing/2014/main" id="{775B4C01-D7FC-4969-9606-D164D414D90D}"/>
              </a:ext>
            </a:extLst>
          </p:cNvPr>
          <p:cNvPicPr>
            <a:picLocks noChangeAspect="1"/>
          </p:cNvPicPr>
          <p:nvPr/>
        </p:nvPicPr>
        <p:blipFill>
          <a:blip r:embed="rId6" cstate="print"/>
          <a:stretch>
            <a:fillRect/>
          </a:stretch>
        </p:blipFill>
        <p:spPr>
          <a:xfrm>
            <a:off x="1493294" y="4864940"/>
            <a:ext cx="1685346" cy="1031290"/>
          </a:xfrm>
          <a:prstGeom prst="rect">
            <a:avLst/>
          </a:prstGeom>
        </p:spPr>
      </p:pic>
      <p:pic>
        <p:nvPicPr>
          <p:cNvPr id="24" name="Picture 23">
            <a:extLst>
              <a:ext uri="{FF2B5EF4-FFF2-40B4-BE49-F238E27FC236}">
                <a16:creationId xmlns:a16="http://schemas.microsoft.com/office/drawing/2014/main" id="{78418678-C27D-4272-81DB-230507AE3D4F}"/>
              </a:ext>
            </a:extLst>
          </p:cNvPr>
          <p:cNvPicPr>
            <a:picLocks noChangeAspect="1"/>
          </p:cNvPicPr>
          <p:nvPr/>
        </p:nvPicPr>
        <p:blipFill>
          <a:blip r:embed="rId7" cstate="print"/>
          <a:stretch>
            <a:fillRect/>
          </a:stretch>
        </p:blipFill>
        <p:spPr>
          <a:xfrm>
            <a:off x="5290452" y="4649097"/>
            <a:ext cx="660852" cy="1277830"/>
          </a:xfrm>
          <a:prstGeom prst="rect">
            <a:avLst/>
          </a:prstGeom>
        </p:spPr>
      </p:pic>
      <p:pic>
        <p:nvPicPr>
          <p:cNvPr id="25" name="Picture 2" descr="Image result for heartcheck ecg pen">
            <a:extLst>
              <a:ext uri="{FF2B5EF4-FFF2-40B4-BE49-F238E27FC236}">
                <a16:creationId xmlns:a16="http://schemas.microsoft.com/office/drawing/2014/main" id="{8114859C-A9B3-403C-84F7-25291F7A5C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75657" y="4885396"/>
            <a:ext cx="1299411" cy="80721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CCAB1F07-264F-45F4-A14E-B94A77AC6BA9}"/>
              </a:ext>
            </a:extLst>
          </p:cNvPr>
          <p:cNvSpPr txBox="1"/>
          <p:nvPr/>
        </p:nvSpPr>
        <p:spPr>
          <a:xfrm>
            <a:off x="1075283" y="1533546"/>
            <a:ext cx="2541692" cy="523220"/>
          </a:xfrm>
          <a:prstGeom prst="rect">
            <a:avLst/>
          </a:prstGeom>
          <a:noFill/>
        </p:spPr>
        <p:txBody>
          <a:bodyPr wrap="square" rtlCol="0">
            <a:spAutoFit/>
          </a:bodyPr>
          <a:lstStyle/>
          <a:p>
            <a:pPr algn="ctr"/>
            <a:r>
              <a:rPr lang="en-CA" sz="2800" b="1" dirty="0">
                <a:solidFill>
                  <a:srgbClr val="E7E6E6">
                    <a:lumMod val="25000"/>
                  </a:srgbClr>
                </a:solidFill>
                <a:latin typeface="Arial Narrow" panose="020B0606020202030204" pitchFamily="34" charset="0"/>
              </a:rPr>
              <a:t>Physical Exam </a:t>
            </a:r>
            <a:endParaRPr lang="en-US" sz="2800" b="1" dirty="0">
              <a:solidFill>
                <a:srgbClr val="E7E6E6">
                  <a:lumMod val="25000"/>
                </a:srgbClr>
              </a:solidFill>
              <a:latin typeface="Arial Narrow" panose="020B0606020202030204" pitchFamily="34" charset="0"/>
            </a:endParaRPr>
          </a:p>
        </p:txBody>
      </p:sp>
      <p:sp>
        <p:nvSpPr>
          <p:cNvPr id="27" name="TextBox 26">
            <a:extLst>
              <a:ext uri="{FF2B5EF4-FFF2-40B4-BE49-F238E27FC236}">
                <a16:creationId xmlns:a16="http://schemas.microsoft.com/office/drawing/2014/main" id="{5DF5BCFC-9D4F-4F9A-9FF2-01C3707C5760}"/>
              </a:ext>
            </a:extLst>
          </p:cNvPr>
          <p:cNvSpPr txBox="1"/>
          <p:nvPr/>
        </p:nvSpPr>
        <p:spPr>
          <a:xfrm>
            <a:off x="5926321" y="1573725"/>
            <a:ext cx="2651760" cy="954107"/>
          </a:xfrm>
          <a:prstGeom prst="rect">
            <a:avLst/>
          </a:prstGeom>
          <a:noFill/>
        </p:spPr>
        <p:txBody>
          <a:bodyPr wrap="square" rtlCol="0">
            <a:spAutoFit/>
          </a:bodyPr>
          <a:lstStyle/>
          <a:p>
            <a:pPr algn="ctr"/>
            <a:r>
              <a:rPr lang="en-CA" sz="2800" b="1" dirty="0">
                <a:solidFill>
                  <a:srgbClr val="E7E6E6">
                    <a:lumMod val="25000"/>
                  </a:srgbClr>
                </a:solidFill>
                <a:latin typeface="Arial Narrow" panose="020B0606020202030204" pitchFamily="34" charset="0"/>
              </a:rPr>
              <a:t>Holter (24-72 hrs)</a:t>
            </a:r>
          </a:p>
        </p:txBody>
      </p:sp>
      <p:pic>
        <p:nvPicPr>
          <p:cNvPr id="28" name="Picture 27" descr="A close up of a persons face&#10;&#10;Description generated with high confidence">
            <a:extLst>
              <a:ext uri="{FF2B5EF4-FFF2-40B4-BE49-F238E27FC236}">
                <a16:creationId xmlns:a16="http://schemas.microsoft.com/office/drawing/2014/main" id="{99927DDC-38AE-469C-8FD8-4D9CB8C2A645}"/>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0321" y="1835335"/>
            <a:ext cx="3151617" cy="2101078"/>
          </a:xfrm>
          <a:prstGeom prst="rect">
            <a:avLst/>
          </a:prstGeom>
        </p:spPr>
      </p:pic>
      <p:sp>
        <p:nvSpPr>
          <p:cNvPr id="29" name="TextBox 28">
            <a:extLst>
              <a:ext uri="{FF2B5EF4-FFF2-40B4-BE49-F238E27FC236}">
                <a16:creationId xmlns:a16="http://schemas.microsoft.com/office/drawing/2014/main" id="{4ED229C7-2E1F-4217-9EEE-9E94A6689C45}"/>
              </a:ext>
            </a:extLst>
          </p:cNvPr>
          <p:cNvSpPr txBox="1"/>
          <p:nvPr/>
        </p:nvSpPr>
        <p:spPr>
          <a:xfrm>
            <a:off x="2680410" y="4111137"/>
            <a:ext cx="4014649" cy="523220"/>
          </a:xfrm>
          <a:prstGeom prst="rect">
            <a:avLst/>
          </a:prstGeom>
          <a:noFill/>
        </p:spPr>
        <p:txBody>
          <a:bodyPr wrap="square" rtlCol="0">
            <a:spAutoFit/>
          </a:bodyPr>
          <a:lstStyle/>
          <a:p>
            <a:pPr algn="ctr"/>
            <a:r>
              <a:rPr lang="en-CA" sz="2800" b="1" dirty="0">
                <a:solidFill>
                  <a:srgbClr val="E7E6E6">
                    <a:lumMod val="25000"/>
                  </a:srgbClr>
                </a:solidFill>
                <a:latin typeface="Arial Narrow" panose="020B0606020202030204" pitchFamily="34" charset="0"/>
              </a:rPr>
              <a:t>Personal Use Devices</a:t>
            </a:r>
            <a:endParaRPr lang="en-US" sz="2800" b="1" dirty="0">
              <a:solidFill>
                <a:srgbClr val="E7E6E6">
                  <a:lumMod val="25000"/>
                </a:srgbClr>
              </a:solidFill>
              <a:latin typeface="Arial Narrow" panose="020B0606020202030204" pitchFamily="34" charset="0"/>
            </a:endParaRPr>
          </a:p>
        </p:txBody>
      </p:sp>
      <p:pic>
        <p:nvPicPr>
          <p:cNvPr id="2" name="Picture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19157" y="4634357"/>
            <a:ext cx="1390261" cy="1261873"/>
          </a:xfrm>
          <a:prstGeom prst="rect">
            <a:avLst/>
          </a:prstGeom>
        </p:spPr>
      </p:pic>
    </p:spTree>
    <p:extLst>
      <p:ext uri="{BB962C8B-B14F-4D97-AF65-F5344CB8AC3E}">
        <p14:creationId xmlns:p14="http://schemas.microsoft.com/office/powerpoint/2010/main" val="339239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C-2020-first-page.jpg">
            <a:extLst>
              <a:ext uri="{FF2B5EF4-FFF2-40B4-BE49-F238E27FC236}">
                <a16:creationId xmlns:a16="http://schemas.microsoft.com/office/drawing/2014/main" id="{7B0FE371-E31E-4578-A5AE-9D799312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50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3633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17003"/>
            <a:ext cx="6873876" cy="769441"/>
          </a:xfrm>
          <a:prstGeom prst="rect">
            <a:avLst/>
          </a:prstGeom>
          <a:noFill/>
        </p:spPr>
        <p:txBody>
          <a:bodyPr wrap="square">
            <a:spAutoFit/>
          </a:bodyPr>
          <a:lstStyle/>
          <a:p>
            <a:pPr lvl="0">
              <a:defRPr/>
            </a:pPr>
            <a:r>
              <a:rPr lang="en-US" sz="4400" b="1" dirty="0">
                <a:solidFill>
                  <a:prstClr val="black">
                    <a:lumMod val="75000"/>
                    <a:lumOff val="25000"/>
                  </a:prstClr>
                </a:solidFill>
                <a:latin typeface="Arial Narrow" panose="020B0606020202030204" pitchFamily="34" charset="0"/>
                <a:cs typeface="Aharoni" panose="02010803020104030203" pitchFamily="2" charset="-79"/>
              </a:rPr>
              <a:t>Different Screening Tools</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pic>
        <p:nvPicPr>
          <p:cNvPr id="15" name="Picture 14">
            <a:extLst>
              <a:ext uri="{FF2B5EF4-FFF2-40B4-BE49-F238E27FC236}">
                <a16:creationId xmlns:a16="http://schemas.microsoft.com/office/drawing/2014/main" id="{01CAFDBA-93D8-4F37-B064-D92D65E72615}"/>
              </a:ext>
            </a:extLst>
          </p:cNvPr>
          <p:cNvPicPr>
            <a:picLocks noChangeAspect="1"/>
          </p:cNvPicPr>
          <p:nvPr/>
        </p:nvPicPr>
        <p:blipFill>
          <a:blip r:embed="rId5"/>
          <a:stretch>
            <a:fillRect/>
          </a:stretch>
        </p:blipFill>
        <p:spPr>
          <a:xfrm>
            <a:off x="565452" y="1179544"/>
            <a:ext cx="7704944" cy="4963858"/>
          </a:xfrm>
          <a:prstGeom prst="rect">
            <a:avLst/>
          </a:prstGeom>
        </p:spPr>
      </p:pic>
      <p:pic>
        <p:nvPicPr>
          <p:cNvPr id="2" name="Picture 1"/>
          <p:cNvPicPr>
            <a:picLocks noChangeAspect="1"/>
          </p:cNvPicPr>
          <p:nvPr/>
        </p:nvPicPr>
        <p:blipFill>
          <a:blip r:embed="rId6"/>
          <a:stretch>
            <a:fillRect/>
          </a:stretch>
        </p:blipFill>
        <p:spPr>
          <a:xfrm>
            <a:off x="3433664" y="3661473"/>
            <a:ext cx="1469571" cy="264556"/>
          </a:xfrm>
          <a:prstGeom prst="rect">
            <a:avLst/>
          </a:prstGeom>
        </p:spPr>
      </p:pic>
      <p:pic>
        <p:nvPicPr>
          <p:cNvPr id="3" name="Picture 2"/>
          <p:cNvPicPr>
            <a:picLocks noChangeAspect="1"/>
          </p:cNvPicPr>
          <p:nvPr/>
        </p:nvPicPr>
        <p:blipFill>
          <a:blip r:embed="rId7"/>
          <a:stretch>
            <a:fillRect/>
          </a:stretch>
        </p:blipFill>
        <p:spPr>
          <a:xfrm>
            <a:off x="1219502" y="3489302"/>
            <a:ext cx="1430392" cy="587572"/>
          </a:xfrm>
          <a:prstGeom prst="rect">
            <a:avLst/>
          </a:prstGeom>
        </p:spPr>
      </p:pic>
    </p:spTree>
    <p:extLst>
      <p:ext uri="{BB962C8B-B14F-4D97-AF65-F5344CB8AC3E}">
        <p14:creationId xmlns:p14="http://schemas.microsoft.com/office/powerpoint/2010/main" val="3679548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6200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249683"/>
            <a:ext cx="7783077" cy="1477328"/>
          </a:xfrm>
          <a:prstGeom prst="rect">
            <a:avLst/>
          </a:prstGeom>
        </p:spPr>
        <p:txBody>
          <a:bodyPr wrap="square">
            <a:spAutoFit/>
          </a:bodyPr>
          <a:lstStyle/>
          <a:p>
            <a:pPr lvl="0" algn="ctr">
              <a:defRPr/>
            </a:pPr>
            <a:r>
              <a:rPr lang="en-US" sz="3000" b="1" dirty="0">
                <a:solidFill>
                  <a:srgbClr val="4D5052"/>
                </a:solidFill>
                <a:latin typeface="Arial Narrow" panose="020B0606020202030204" pitchFamily="34" charset="0"/>
                <a:cs typeface="Candara"/>
              </a:rPr>
              <a:t>Would YOU prescribe a  DOAC to Winnie if AF was detected x 30 sec with a Mobile ECG device </a:t>
            </a:r>
          </a:p>
          <a:p>
            <a:pPr lvl="0" algn="ctr">
              <a:defRPr/>
            </a:pPr>
            <a:r>
              <a:rPr lang="en-US" sz="3000" b="1" dirty="0">
                <a:solidFill>
                  <a:srgbClr val="4D5052"/>
                </a:solidFill>
                <a:latin typeface="Arial Narrow" panose="020B0606020202030204" pitchFamily="34" charset="0"/>
                <a:cs typeface="Candara"/>
              </a:rPr>
              <a:t>(</a:t>
            </a:r>
            <a:r>
              <a:rPr lang="en-US" sz="3000" b="1" dirty="0" err="1">
                <a:solidFill>
                  <a:srgbClr val="4D5052"/>
                </a:solidFill>
                <a:latin typeface="Arial Narrow" panose="020B0606020202030204" pitchFamily="34" charset="0"/>
                <a:cs typeface="Candara"/>
              </a:rPr>
              <a:t>Kardia</a:t>
            </a:r>
            <a:r>
              <a:rPr lang="en-US" sz="3000" b="1" dirty="0">
                <a:solidFill>
                  <a:srgbClr val="4D5052"/>
                </a:solidFill>
                <a:latin typeface="Arial Narrow" panose="020B0606020202030204" pitchFamily="34" charset="0"/>
                <a:cs typeface="Candara"/>
              </a:rPr>
              <a:t>, </a:t>
            </a:r>
            <a:r>
              <a:rPr lang="en-US" sz="3000" b="1" dirty="0" err="1">
                <a:solidFill>
                  <a:srgbClr val="4D5052"/>
                </a:solidFill>
                <a:latin typeface="Arial Narrow" panose="020B0606020202030204" pitchFamily="34" charset="0"/>
                <a:cs typeface="Candara"/>
              </a:rPr>
              <a:t>HeartCheck</a:t>
            </a:r>
            <a:r>
              <a:rPr lang="en-US" sz="3000" b="1" dirty="0">
                <a:solidFill>
                  <a:srgbClr val="4D5052"/>
                </a:solidFill>
                <a:latin typeface="Arial Narrow" panose="020B0606020202030204" pitchFamily="34" charset="0"/>
                <a:cs typeface="Candara"/>
              </a:rPr>
              <a:t> or equivalent)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790389"/>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pic>
        <p:nvPicPr>
          <p:cNvPr id="5" name="Picture 4" descr="A picture containing table&#10;&#10;Description automatically generated">
            <a:extLst>
              <a:ext uri="{FF2B5EF4-FFF2-40B4-BE49-F238E27FC236}">
                <a16:creationId xmlns:a16="http://schemas.microsoft.com/office/drawing/2014/main" id="{48DB254C-1311-4C88-A0E4-172EAC7E15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1603" y="2976632"/>
            <a:ext cx="2861176" cy="2736000"/>
          </a:xfrm>
          <a:prstGeom prst="rect">
            <a:avLst/>
          </a:prstGeom>
        </p:spPr>
      </p:pic>
      <p:pic>
        <p:nvPicPr>
          <p:cNvPr id="8" name="Picture 7" descr="A close up of a logo&#10;&#10;Description automatically generated">
            <a:extLst>
              <a:ext uri="{FF2B5EF4-FFF2-40B4-BE49-F238E27FC236}">
                <a16:creationId xmlns:a16="http://schemas.microsoft.com/office/drawing/2014/main" id="{3F523400-A259-45EB-A423-D8D2D0766E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91170" y="3656097"/>
            <a:ext cx="3010588" cy="2878875"/>
          </a:xfrm>
          <a:prstGeom prst="rect">
            <a:avLst/>
          </a:prstGeom>
        </p:spPr>
      </p:pic>
    </p:spTree>
    <p:extLst>
      <p:ext uri="{BB962C8B-B14F-4D97-AF65-F5344CB8AC3E}">
        <p14:creationId xmlns:p14="http://schemas.microsoft.com/office/powerpoint/2010/main" val="3420212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6200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327503"/>
            <a:ext cx="7783077" cy="1692771"/>
          </a:xfrm>
          <a:prstGeom prst="rect">
            <a:avLst/>
          </a:prstGeom>
        </p:spPr>
        <p:txBody>
          <a:bodyPr wrap="square">
            <a:spAutoFit/>
          </a:bodyPr>
          <a:lstStyle/>
          <a:p>
            <a:pPr lvl="0" algn="ctr">
              <a:defRPr/>
            </a:pPr>
            <a:r>
              <a:rPr lang="en-US" sz="2600" b="1" dirty="0">
                <a:solidFill>
                  <a:srgbClr val="4D5052"/>
                </a:solidFill>
                <a:latin typeface="Arial Narrow" panose="020B0606020202030204" pitchFamily="34" charset="0"/>
                <a:cs typeface="Candara"/>
              </a:rPr>
              <a:t>Would YOU prescribe a DOAC to Winnie if SCAF was detected with an insertable cardiac monitor (ICM) (e.g. “REVEAL”) if longest episode of AF was 1 hour?</a:t>
            </a:r>
          </a:p>
          <a:p>
            <a:pPr lvl="0" algn="ctr">
              <a:defRPr/>
            </a:pPr>
            <a:endParaRPr lang="en-US" sz="2600" b="1" dirty="0">
              <a:solidFill>
                <a:srgbClr val="4D5052"/>
              </a:solidFill>
              <a:latin typeface="Arial Narrow" panose="020B0606020202030204" pitchFamily="34" charset="0"/>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790389"/>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pic>
        <p:nvPicPr>
          <p:cNvPr id="5" name="Picture 4" descr="A picture containing table&#10;&#10;Description automatically generated">
            <a:extLst>
              <a:ext uri="{FF2B5EF4-FFF2-40B4-BE49-F238E27FC236}">
                <a16:creationId xmlns:a16="http://schemas.microsoft.com/office/drawing/2014/main" id="{48DB254C-1311-4C88-A0E4-172EAC7E15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1603" y="2976632"/>
            <a:ext cx="2861176" cy="2736000"/>
          </a:xfrm>
          <a:prstGeom prst="rect">
            <a:avLst/>
          </a:prstGeom>
        </p:spPr>
      </p:pic>
      <p:pic>
        <p:nvPicPr>
          <p:cNvPr id="8" name="Picture 7" descr="A close up of a logo&#10;&#10;Description automatically generated">
            <a:extLst>
              <a:ext uri="{FF2B5EF4-FFF2-40B4-BE49-F238E27FC236}">
                <a16:creationId xmlns:a16="http://schemas.microsoft.com/office/drawing/2014/main" id="{3F523400-A259-45EB-A423-D8D2D0766E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91170" y="3656097"/>
            <a:ext cx="3010588" cy="2878875"/>
          </a:xfrm>
          <a:prstGeom prst="rect">
            <a:avLst/>
          </a:prstGeom>
        </p:spPr>
      </p:pic>
    </p:spTree>
    <p:extLst>
      <p:ext uri="{BB962C8B-B14F-4D97-AF65-F5344CB8AC3E}">
        <p14:creationId xmlns:p14="http://schemas.microsoft.com/office/powerpoint/2010/main" val="22443223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1838</TotalTime>
  <Words>7442</Words>
  <Application>Microsoft Office PowerPoint</Application>
  <PresentationFormat>On-screen Show (4:3)</PresentationFormat>
  <Paragraphs>435</Paragraphs>
  <Slides>34</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Arial Narrow</vt:lpstr>
      <vt:lpstr>Calibri</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Marshall</dc:creator>
  <cp:lastModifiedBy>Lianne Goldin</cp:lastModifiedBy>
  <cp:revision>102</cp:revision>
  <dcterms:created xsi:type="dcterms:W3CDTF">2020-02-22T22:52:21Z</dcterms:created>
  <dcterms:modified xsi:type="dcterms:W3CDTF">2020-04-03T21:30:28Z</dcterms:modified>
</cp:coreProperties>
</file>